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Chivo Light" panose="020B0604020202020204" charset="0"/>
      <p:regular r:id="rId42"/>
      <p:bold r:id="rId43"/>
      <p:italic r:id="rId44"/>
      <p:boldItalic r:id="rId45"/>
    </p:embeddedFont>
    <p:embeddedFont>
      <p:font typeface="Corsiva" panose="020B0604020202020204" charset="0"/>
      <p:regular r:id="rId46"/>
      <p:bold r:id="rId47"/>
      <p:italic r:id="rId48"/>
      <p:boldItalic r:id="rId49"/>
    </p:embeddedFont>
    <p:embeddedFont>
      <p:font typeface="Montserrat" panose="020B0604020202020204" charset="0"/>
      <p:regular r:id="rId50"/>
      <p:bold r:id="rId51"/>
      <p:italic r:id="rId52"/>
      <p:boldItalic r:id="rId53"/>
    </p:embeddedFont>
    <p:embeddedFont>
      <p:font typeface="Roboto" panose="020B0604020202020204" charset="0"/>
      <p:regular r:id="rId54"/>
      <p:bold r:id="rId55"/>
      <p:italic r:id="rId56"/>
      <p:boldItalic r:id="rId57"/>
    </p:embeddedFont>
    <p:embeddedFont>
      <p:font typeface="Titillium Web" panose="020B0604020202020204" charset="0"/>
      <p:regular r:id="rId58"/>
      <p:bold r:id="rId59"/>
      <p:italic r:id="rId60"/>
      <p:boldItalic r:id="rId61"/>
    </p:embeddedFont>
    <p:embeddedFont>
      <p:font typeface="Titillium Web Light"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0F53C2-2F3D-4C1A-A75F-252CA12F9B00}">
  <a:tblStyle styleId="{400F53C2-2F3D-4C1A-A75F-252CA12F9B0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278"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Greetings</a:t>
            </a:r>
            <a:endParaRPr/>
          </a:p>
          <a:p>
            <a:pPr marL="457200" lvl="0" indent="-317500" algn="l" rtl="0">
              <a:spcBef>
                <a:spcPts val="0"/>
              </a:spcBef>
              <a:spcAft>
                <a:spcPts val="0"/>
              </a:spcAft>
              <a:buSzPts val="1400"/>
              <a:buChar char="-"/>
            </a:pPr>
            <a:r>
              <a:rPr lang="en"/>
              <a:t>Intro T, AJP, JH</a:t>
            </a:r>
            <a:endParaRPr/>
          </a:p>
          <a:p>
            <a:pPr marL="457200" lvl="0" indent="-317500" algn="l" rtl="0">
              <a:spcBef>
                <a:spcPts val="0"/>
              </a:spcBef>
              <a:spcAft>
                <a:spcPts val="0"/>
              </a:spcAft>
              <a:buSzPts val="1400"/>
              <a:buChar char="-"/>
            </a:pPr>
            <a:r>
              <a:rPr lang="en"/>
              <a:t>Jokes Recommendation System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37d398e27_1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37d398e2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37d398e27_2_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37d398e27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37d398e27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37d398e2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37d398e27_0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37d398e2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sparse matrix isn’t good to perform ML on, so we have to fill in the missing values.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37d398e27_0_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37d398e2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37d398e27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37d398e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Comparing these 6 clusters to the 6 clusters created using euclidean distance, we see that these clusters show more meaningful characteristics. This can be seen by the many negative and positive ratings of different jokes in the same group, which indicate clear preferences.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37d398e27_0_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37d398e2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iterations produced unusable results.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37d398e27_0_1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37d398e2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37d398e27_0_9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37d398e2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37d398e27_0_1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37d398e2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37d398e27_0_1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37d398e2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37d398e27_0_2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37d398e2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37d398e27_0_2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37d398e27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37d398e27_0_1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37d398e2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37d398e27_0_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37d398e27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f391192_0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39298a2eb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39298a2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39298a2eb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39298a2e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839298a2eb_0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839298a2e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37d398e27_2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37d398e2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Jester Dataset </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839298a2eb_0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839298a2e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39298a2eb_0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39298a2e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39298a2eb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39298a2e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212529"/>
              </a:solidFill>
              <a:highlight>
                <a:srgbClr val="FFFFFF"/>
              </a:highlight>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5ed75ccf_0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5b14e3574_6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5b14e3574_6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37d398e27_2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37d398e27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37d398e27_1_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37d398e2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37d398e27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837d398e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7d398e27_1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37d398e27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37d398e27_2_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37d398e27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37d398e27_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37d398e2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a:spLocks noGrp="1"/>
          </p:cNvSpPr>
          <p:nvPr>
            <p:ph type="body" idx="1"/>
          </p:nvPr>
        </p:nvSpPr>
        <p:spPr>
          <a:xfrm>
            <a:off x="1318775" y="1036050"/>
            <a:ext cx="5163900" cy="3660900"/>
          </a:xfrm>
          <a:prstGeom prst="rect">
            <a:avLst/>
          </a:prstGeom>
        </p:spPr>
        <p:txBody>
          <a:bodyPr spcFirstLastPara="1" wrap="square" lIns="0" tIns="0" rIns="0" bIns="0" anchor="t" anchorCtr="0">
            <a:noAutofit/>
          </a:bodyPr>
          <a:lstStyle>
            <a:lvl1pPr marL="457200" lvl="0" indent="-444500" rtl="0">
              <a:spcBef>
                <a:spcPts val="600"/>
              </a:spcBef>
              <a:spcAft>
                <a:spcPts val="0"/>
              </a:spcAft>
              <a:buSzPts val="3400"/>
              <a:buChar char="▰"/>
              <a:defRPr sz="3400"/>
            </a:lvl1pPr>
            <a:lvl2pPr marL="914400" lvl="1" indent="-444500" rtl="0">
              <a:spcBef>
                <a:spcPts val="0"/>
              </a:spcBef>
              <a:spcAft>
                <a:spcPts val="0"/>
              </a:spcAft>
              <a:buSzPts val="3400"/>
              <a:buChar char="○"/>
              <a:defRPr sz="3400"/>
            </a:lvl2pPr>
            <a:lvl3pPr marL="1371600" lvl="2" indent="-444500" rtl="0">
              <a:spcBef>
                <a:spcPts val="0"/>
              </a:spcBef>
              <a:spcAft>
                <a:spcPts val="0"/>
              </a:spcAft>
              <a:buSzPts val="3400"/>
              <a:buChar char="■"/>
              <a:defRPr sz="3400"/>
            </a:lvl3pPr>
            <a:lvl4pPr marL="1828800" lvl="3" indent="-444500" rtl="0">
              <a:spcBef>
                <a:spcPts val="0"/>
              </a:spcBef>
              <a:spcAft>
                <a:spcPts val="0"/>
              </a:spcAft>
              <a:buSzPts val="3400"/>
              <a:buChar char="●"/>
              <a:defRPr sz="3400"/>
            </a:lvl4pPr>
            <a:lvl5pPr marL="2286000" lvl="4" indent="-444500" rtl="0">
              <a:spcBef>
                <a:spcPts val="0"/>
              </a:spcBef>
              <a:spcAft>
                <a:spcPts val="0"/>
              </a:spcAft>
              <a:buSzPts val="3400"/>
              <a:buChar char="○"/>
              <a:defRPr sz="3400"/>
            </a:lvl5pPr>
            <a:lvl6pPr marL="2743200" lvl="5" indent="-444500" rtl="0">
              <a:spcBef>
                <a:spcPts val="0"/>
              </a:spcBef>
              <a:spcAft>
                <a:spcPts val="0"/>
              </a:spcAft>
              <a:buSzPts val="3400"/>
              <a:buChar char="■"/>
              <a:defRPr sz="3400"/>
            </a:lvl6pPr>
            <a:lvl7pPr marL="3200400" lvl="6" indent="-444500" rtl="0">
              <a:spcBef>
                <a:spcPts val="0"/>
              </a:spcBef>
              <a:spcAft>
                <a:spcPts val="0"/>
              </a:spcAft>
              <a:buSzPts val="3400"/>
              <a:buChar char="●"/>
              <a:defRPr sz="3400"/>
            </a:lvl7pPr>
            <a:lvl8pPr marL="3657600" lvl="7" indent="-444500" rtl="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19" name="Google Shape;19;p4"/>
          <p:cNvSpPr txBox="1"/>
          <p:nvPr/>
        </p:nvSpPr>
        <p:spPr>
          <a:xfrm>
            <a:off x="604350" y="627175"/>
            <a:ext cx="8709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7DFFB1"/>
                </a:solidFill>
                <a:latin typeface="Titillium Web"/>
                <a:ea typeface="Titillium Web"/>
                <a:cs typeface="Titillium Web"/>
                <a:sym typeface="Titillium Web"/>
              </a:rPr>
              <a:t>“</a:t>
            </a:r>
            <a:endParaRPr sz="9600" b="1">
              <a:solidFill>
                <a:srgbClr val="7DFFB1"/>
              </a:solidFill>
              <a:latin typeface="Titillium Web"/>
              <a:ea typeface="Titillium Web"/>
              <a:cs typeface="Titillium Web"/>
              <a:sym typeface="Titillium Web"/>
            </a:endParaRPr>
          </a:p>
        </p:txBody>
      </p:sp>
      <p:sp>
        <p:nvSpPr>
          <p:cNvPr id="20" name="Google Shape;2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 name="Google Shape;35;p7"/>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2" name="Google Shape;42;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a:spLocks noGrp="1"/>
          </p:cNvSpPr>
          <p:nvPr>
            <p:ph type="body" idx="1"/>
          </p:nvPr>
        </p:nvSpPr>
        <p:spPr>
          <a:xfrm>
            <a:off x="457200" y="4406300"/>
            <a:ext cx="60255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46" name="Google Shape;46;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685800" y="743850"/>
            <a:ext cx="6145750" cy="289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Jokes Recommendation System</a:t>
            </a:r>
            <a:endParaRPr dirty="0"/>
          </a:p>
        </p:txBody>
      </p:sp>
      <p:sp>
        <p:nvSpPr>
          <p:cNvPr id="55" name="Google Shape;55;p11"/>
          <p:cNvSpPr txBox="1">
            <a:spLocks noGrp="1"/>
          </p:cNvSpPr>
          <p:nvPr>
            <p:ph type="subTitle" idx="4294967295"/>
          </p:nvPr>
        </p:nvSpPr>
        <p:spPr>
          <a:xfrm>
            <a:off x="685800" y="3535725"/>
            <a:ext cx="5796900" cy="465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Shi Qian(Tea)-U1920856E</a:t>
            </a:r>
            <a:endParaRPr/>
          </a:p>
          <a:p>
            <a:pPr marL="0" lvl="0" indent="0" algn="l" rtl="0">
              <a:spcBef>
                <a:spcPts val="600"/>
              </a:spcBef>
              <a:spcAft>
                <a:spcPts val="0"/>
              </a:spcAft>
              <a:buNone/>
            </a:pPr>
            <a:r>
              <a:rPr lang="en"/>
              <a:t>Jethro-U1921390C</a:t>
            </a:r>
            <a:endParaRPr/>
          </a:p>
          <a:p>
            <a:pPr marL="0" lvl="0" indent="0" algn="l" rtl="0">
              <a:spcBef>
                <a:spcPts val="600"/>
              </a:spcBef>
              <a:spcAft>
                <a:spcPts val="0"/>
              </a:spcAft>
              <a:buNone/>
            </a:pPr>
            <a:r>
              <a:rPr lang="en"/>
              <a:t>Jia Hui-U1920794G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457200" y="1425175"/>
            <a:ext cx="4448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a:t>
            </a:r>
            <a:endParaRPr/>
          </a:p>
        </p:txBody>
      </p:sp>
      <p:sp>
        <p:nvSpPr>
          <p:cNvPr id="153" name="Google Shape;153;p20"/>
          <p:cNvSpPr txBox="1">
            <a:spLocks noGrp="1"/>
          </p:cNvSpPr>
          <p:nvPr>
            <p:ph type="body" idx="1"/>
          </p:nvPr>
        </p:nvSpPr>
        <p:spPr>
          <a:xfrm>
            <a:off x="457200" y="2419350"/>
            <a:ext cx="4448700" cy="1836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The bar chart shows the occurrences of each tags for the 100 jokes</a:t>
            </a:r>
            <a:endParaRPr/>
          </a:p>
        </p:txBody>
      </p:sp>
      <p:sp>
        <p:nvSpPr>
          <p:cNvPr id="154" name="Google Shape;154;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55" name="Google Shape;155;p20"/>
          <p:cNvPicPr preferRelativeResize="0"/>
          <p:nvPr/>
        </p:nvPicPr>
        <p:blipFill rotWithShape="1">
          <a:blip r:embed="rId3">
            <a:alphaModFix/>
          </a:blip>
          <a:srcRect l="2425" t="6561" r="5705" b="5603"/>
          <a:stretch/>
        </p:blipFill>
        <p:spPr>
          <a:xfrm>
            <a:off x="5292050" y="1425173"/>
            <a:ext cx="3470451" cy="2763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457200" y="1425175"/>
            <a:ext cx="4448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a:t>
            </a:r>
            <a:endParaRPr/>
          </a:p>
        </p:txBody>
      </p:sp>
      <p:sp>
        <p:nvSpPr>
          <p:cNvPr id="161" name="Google Shape;161;p21"/>
          <p:cNvSpPr txBox="1">
            <a:spLocks noGrp="1"/>
          </p:cNvSpPr>
          <p:nvPr>
            <p:ph type="body" idx="1"/>
          </p:nvPr>
        </p:nvSpPr>
        <p:spPr>
          <a:xfrm>
            <a:off x="457200" y="2419350"/>
            <a:ext cx="4177200" cy="1724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The heat map shown the occurrences of tags that appear with each other</a:t>
            </a:r>
            <a:endParaRPr/>
          </a:p>
        </p:txBody>
      </p:sp>
      <p:sp>
        <p:nvSpPr>
          <p:cNvPr id="162" name="Google Shape;162;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63" name="Google Shape;163;p21"/>
          <p:cNvPicPr preferRelativeResize="0"/>
          <p:nvPr/>
        </p:nvPicPr>
        <p:blipFill rotWithShape="1">
          <a:blip r:embed="rId3">
            <a:alphaModFix/>
          </a:blip>
          <a:srcRect l="2425" t="6561" r="5705" b="5603"/>
          <a:stretch/>
        </p:blipFill>
        <p:spPr>
          <a:xfrm>
            <a:off x="5292050" y="1425173"/>
            <a:ext cx="3470451" cy="2763675"/>
          </a:xfrm>
          <a:prstGeom prst="rect">
            <a:avLst/>
          </a:prstGeom>
          <a:noFill/>
          <a:ln>
            <a:noFill/>
          </a:ln>
        </p:spPr>
      </p:pic>
      <p:pic>
        <p:nvPicPr>
          <p:cNvPr id="164" name="Google Shape;164;p21"/>
          <p:cNvPicPr preferRelativeResize="0"/>
          <p:nvPr/>
        </p:nvPicPr>
        <p:blipFill>
          <a:blip r:embed="rId4">
            <a:alphaModFix/>
          </a:blip>
          <a:stretch>
            <a:fillRect/>
          </a:stretch>
        </p:blipFill>
        <p:spPr>
          <a:xfrm>
            <a:off x="4495059" y="0"/>
            <a:ext cx="4648933"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ctrTitle"/>
          </p:nvPr>
        </p:nvSpPr>
        <p:spPr>
          <a:xfrm>
            <a:off x="685800" y="666075"/>
            <a:ext cx="5796900" cy="207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2.</a:t>
            </a:r>
            <a:endParaRPr/>
          </a:p>
          <a:p>
            <a:pPr marL="0" lvl="0" indent="0" algn="l" rtl="0">
              <a:spcBef>
                <a:spcPts val="0"/>
              </a:spcBef>
              <a:spcAft>
                <a:spcPts val="0"/>
              </a:spcAft>
              <a:buNone/>
            </a:pPr>
            <a:r>
              <a:rPr lang="en"/>
              <a:t>Data Preparation</a:t>
            </a:r>
            <a:endParaRPr/>
          </a:p>
        </p:txBody>
      </p:sp>
      <p:sp>
        <p:nvSpPr>
          <p:cNvPr id="170" name="Google Shape;170;p22"/>
          <p:cNvSpPr txBox="1">
            <a:spLocks noGrp="1"/>
          </p:cNvSpPr>
          <p:nvPr>
            <p:ph type="subTitle" idx="1"/>
          </p:nvPr>
        </p:nvSpPr>
        <p:spPr>
          <a:xfrm>
            <a:off x="685800" y="2840050"/>
            <a:ext cx="5796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Filling in missing values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457200" y="434575"/>
            <a:ext cx="18741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The Data</a:t>
            </a:r>
            <a:endParaRPr/>
          </a:p>
        </p:txBody>
      </p:sp>
      <p:sp>
        <p:nvSpPr>
          <p:cNvPr id="176" name="Google Shape;176;p23"/>
          <p:cNvSpPr txBox="1">
            <a:spLocks noGrp="1"/>
          </p:cNvSpPr>
          <p:nvPr>
            <p:ph type="body" idx="1"/>
          </p:nvPr>
        </p:nvSpPr>
        <p:spPr>
          <a:xfrm>
            <a:off x="220425" y="3108300"/>
            <a:ext cx="7661100" cy="1908300"/>
          </a:xfrm>
          <a:prstGeom prst="rect">
            <a:avLst/>
          </a:prstGeom>
        </p:spPr>
        <p:txBody>
          <a:bodyPr spcFirstLastPara="1" wrap="square" lIns="0" tIns="0" rIns="0" bIns="0" anchor="t" anchorCtr="0">
            <a:noAutofit/>
          </a:bodyPr>
          <a:lstStyle/>
          <a:p>
            <a:pPr marL="457200" lvl="0" indent="-381000" algn="l" rtl="0">
              <a:lnSpc>
                <a:spcPct val="200000"/>
              </a:lnSpc>
              <a:spcBef>
                <a:spcPts val="600"/>
              </a:spcBef>
              <a:spcAft>
                <a:spcPts val="0"/>
              </a:spcAft>
              <a:buSzPts val="2400"/>
              <a:buChar char="▰"/>
            </a:pPr>
            <a:r>
              <a:rPr lang="en"/>
              <a:t>Jokes are rated from -10.00 to 10.00</a:t>
            </a:r>
            <a:endParaRPr/>
          </a:p>
          <a:p>
            <a:pPr marL="457200" lvl="0" indent="-381000" algn="l" rtl="0">
              <a:lnSpc>
                <a:spcPct val="200000"/>
              </a:lnSpc>
              <a:spcBef>
                <a:spcPts val="0"/>
              </a:spcBef>
              <a:spcAft>
                <a:spcPts val="0"/>
              </a:spcAft>
              <a:buSzPts val="2400"/>
              <a:buChar char="▰"/>
            </a:pPr>
            <a:r>
              <a:rPr lang="en"/>
              <a:t>There are lots of missing values</a:t>
            </a:r>
            <a:endParaRPr/>
          </a:p>
        </p:txBody>
      </p:sp>
      <p:pic>
        <p:nvPicPr>
          <p:cNvPr id="177" name="Google Shape;177;p23"/>
          <p:cNvPicPr preferRelativeResize="0"/>
          <p:nvPr/>
        </p:nvPicPr>
        <p:blipFill>
          <a:blip r:embed="rId3">
            <a:alphaModFix/>
          </a:blip>
          <a:stretch>
            <a:fillRect/>
          </a:stretch>
        </p:blipFill>
        <p:spPr>
          <a:xfrm>
            <a:off x="554225" y="1551002"/>
            <a:ext cx="7660975" cy="1298275"/>
          </a:xfrm>
          <a:prstGeom prst="rect">
            <a:avLst/>
          </a:prstGeom>
          <a:noFill/>
          <a:ln>
            <a:noFill/>
          </a:ln>
        </p:spPr>
      </p:pic>
      <p:sp>
        <p:nvSpPr>
          <p:cNvPr id="178" name="Google Shape;178;p23"/>
          <p:cNvSpPr txBox="1"/>
          <p:nvPr/>
        </p:nvSpPr>
        <p:spPr>
          <a:xfrm>
            <a:off x="3840975" y="1213725"/>
            <a:ext cx="673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Titillium Web Light"/>
                <a:ea typeface="Titillium Web Light"/>
                <a:cs typeface="Titillium Web Light"/>
                <a:sym typeface="Titillium Web Light"/>
              </a:rPr>
              <a:t>Jokes</a:t>
            </a:r>
            <a:endParaRPr>
              <a:solidFill>
                <a:schemeClr val="lt1"/>
              </a:solidFill>
              <a:latin typeface="Titillium Web Light"/>
              <a:ea typeface="Titillium Web Light"/>
              <a:cs typeface="Titillium Web Light"/>
              <a:sym typeface="Titillium Web Light"/>
            </a:endParaRPr>
          </a:p>
        </p:txBody>
      </p:sp>
      <p:sp>
        <p:nvSpPr>
          <p:cNvPr id="179" name="Google Shape;179;p23"/>
          <p:cNvSpPr txBox="1"/>
          <p:nvPr/>
        </p:nvSpPr>
        <p:spPr>
          <a:xfrm rot="-5400000">
            <a:off x="20675" y="2083975"/>
            <a:ext cx="673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Titillium Web Light"/>
                <a:ea typeface="Titillium Web Light"/>
                <a:cs typeface="Titillium Web Light"/>
                <a:sym typeface="Titillium Web Light"/>
              </a:rPr>
              <a:t>Users</a:t>
            </a:r>
            <a:endParaRPr>
              <a:solidFill>
                <a:schemeClr val="lt1"/>
              </a:solidFill>
              <a:latin typeface="Titillium Web Light"/>
              <a:ea typeface="Titillium Web Light"/>
              <a:cs typeface="Titillium Web Light"/>
              <a:sym typeface="Titillium Web Light"/>
            </a:endParaRPr>
          </a:p>
        </p:txBody>
      </p:sp>
      <p:sp>
        <p:nvSpPr>
          <p:cNvPr id="180" name="Google Shape;180;p23"/>
          <p:cNvSpPr/>
          <p:nvPr/>
        </p:nvSpPr>
        <p:spPr>
          <a:xfrm>
            <a:off x="777075" y="2190625"/>
            <a:ext cx="3936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1469725" y="2190625"/>
            <a:ext cx="3936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1863325" y="2190625"/>
            <a:ext cx="3936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3566025" y="2190625"/>
            <a:ext cx="3936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4457950" y="2195575"/>
            <a:ext cx="3936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4851550" y="1773625"/>
            <a:ext cx="3936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45150" y="177362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581250" y="177362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917250" y="1773625"/>
            <a:ext cx="3936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6310850" y="177362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7040450" y="177362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7376550" y="1773625"/>
            <a:ext cx="3936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7770050" y="177362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7741250" y="2190625"/>
            <a:ext cx="3936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7405250" y="219557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7069250" y="219062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6704450" y="219062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6354975" y="219557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5960400" y="219557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5237975" y="219062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4876763" y="2190625"/>
            <a:ext cx="336000" cy="170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p:nvPr/>
        </p:nvSpPr>
        <p:spPr>
          <a:xfrm>
            <a:off x="3288325" y="3228475"/>
            <a:ext cx="5748300" cy="1682100"/>
          </a:xfrm>
          <a:prstGeom prst="horizontalScroll">
            <a:avLst>
              <a:gd name="adj" fmla="val 12500"/>
            </a:avLst>
          </a:prstGeom>
          <a:solidFill>
            <a:srgbClr val="7DFFB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3638675" y="155750"/>
            <a:ext cx="5175360" cy="1460592"/>
          </a:xfrm>
          <a:prstGeom prst="cloud">
            <a:avLst/>
          </a:prstGeom>
          <a:solidFill>
            <a:schemeClr val="accent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txBox="1">
            <a:spLocks noGrp="1"/>
          </p:cNvSpPr>
          <p:nvPr>
            <p:ph type="title"/>
          </p:nvPr>
        </p:nvSpPr>
        <p:spPr>
          <a:xfrm>
            <a:off x="457200" y="434575"/>
            <a:ext cx="2433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Fill in with?</a:t>
            </a:r>
            <a:endParaRPr/>
          </a:p>
        </p:txBody>
      </p:sp>
      <p:sp>
        <p:nvSpPr>
          <p:cNvPr id="208" name="Google Shape;208;p24"/>
          <p:cNvSpPr txBox="1"/>
          <p:nvPr/>
        </p:nvSpPr>
        <p:spPr>
          <a:xfrm>
            <a:off x="3985550" y="384750"/>
            <a:ext cx="4462500" cy="9918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 sz="2400" b="1">
                <a:solidFill>
                  <a:schemeClr val="lt1"/>
                </a:solidFill>
                <a:highlight>
                  <a:schemeClr val="accent5"/>
                </a:highlight>
                <a:latin typeface="Titillium Web"/>
                <a:ea typeface="Titillium Web"/>
                <a:cs typeface="Titillium Web"/>
                <a:sym typeface="Titillium Web"/>
              </a:rPr>
              <a:t>“What the user would rate the</a:t>
            </a:r>
            <a:br>
              <a:rPr lang="en" sz="2400" b="1">
                <a:solidFill>
                  <a:schemeClr val="lt1"/>
                </a:solidFill>
                <a:highlight>
                  <a:schemeClr val="accent5"/>
                </a:highlight>
                <a:latin typeface="Titillium Web"/>
                <a:ea typeface="Titillium Web"/>
                <a:cs typeface="Titillium Web"/>
                <a:sym typeface="Titillium Web"/>
              </a:rPr>
            </a:br>
            <a:r>
              <a:rPr lang="en" sz="2400" b="1">
                <a:solidFill>
                  <a:schemeClr val="accent5"/>
                </a:solidFill>
                <a:highlight>
                  <a:schemeClr val="accent5"/>
                </a:highlight>
                <a:latin typeface="Titillium Web"/>
                <a:ea typeface="Titillium Web"/>
                <a:cs typeface="Titillium Web"/>
                <a:sym typeface="Titillium Web"/>
              </a:rPr>
              <a:t>. </a:t>
            </a:r>
            <a:r>
              <a:rPr lang="en" sz="2400" b="1">
                <a:solidFill>
                  <a:schemeClr val="lt1"/>
                </a:solidFill>
                <a:highlight>
                  <a:schemeClr val="accent5"/>
                </a:highlight>
                <a:latin typeface="Titillium Web"/>
                <a:ea typeface="Titillium Web"/>
                <a:cs typeface="Titillium Web"/>
                <a:sym typeface="Titillium Web"/>
              </a:rPr>
              <a:t>joke if they had seen it” </a:t>
            </a:r>
            <a:r>
              <a:rPr lang="en" sz="2400" b="1">
                <a:solidFill>
                  <a:schemeClr val="accent5"/>
                </a:solidFill>
                <a:highlight>
                  <a:schemeClr val="accent5"/>
                </a:highlight>
                <a:latin typeface="Titillium Web"/>
                <a:ea typeface="Titillium Web"/>
                <a:cs typeface="Titillium Web"/>
                <a:sym typeface="Titillium Web"/>
              </a:rPr>
              <a:t>.</a:t>
            </a:r>
            <a:endParaRPr b="1">
              <a:solidFill>
                <a:schemeClr val="accent5"/>
              </a:solidFill>
              <a:highlight>
                <a:schemeClr val="accent5"/>
              </a:highlight>
              <a:latin typeface="Titillium Web"/>
              <a:ea typeface="Titillium Web"/>
              <a:cs typeface="Titillium Web"/>
              <a:sym typeface="Titillium Web"/>
            </a:endParaRPr>
          </a:p>
        </p:txBody>
      </p:sp>
      <p:sp>
        <p:nvSpPr>
          <p:cNvPr id="209" name="Google Shape;209;p24"/>
          <p:cNvSpPr txBox="1">
            <a:spLocks noGrp="1"/>
          </p:cNvSpPr>
          <p:nvPr>
            <p:ph type="body" idx="1"/>
          </p:nvPr>
        </p:nvSpPr>
        <p:spPr>
          <a:xfrm>
            <a:off x="457200" y="1428750"/>
            <a:ext cx="2924700" cy="1720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u="sng"/>
              <a:t>Global average</a:t>
            </a:r>
            <a:endParaRPr b="1" u="sng"/>
          </a:p>
          <a:p>
            <a:pPr marL="0" lvl="0" indent="0" algn="l" rtl="0">
              <a:spcBef>
                <a:spcPts val="600"/>
              </a:spcBef>
              <a:spcAft>
                <a:spcPts val="0"/>
              </a:spcAft>
              <a:buNone/>
            </a:pPr>
            <a:r>
              <a:rPr lang="en"/>
              <a:t>The avg of all valid scores of all jokes from every user.</a:t>
            </a:r>
            <a:endParaRPr/>
          </a:p>
        </p:txBody>
      </p:sp>
      <p:sp>
        <p:nvSpPr>
          <p:cNvPr id="210" name="Google Shape;210;p24"/>
          <p:cNvSpPr txBox="1">
            <a:spLocks noGrp="1"/>
          </p:cNvSpPr>
          <p:nvPr>
            <p:ph type="body" idx="1"/>
          </p:nvPr>
        </p:nvSpPr>
        <p:spPr>
          <a:xfrm>
            <a:off x="457200" y="3228475"/>
            <a:ext cx="2924700" cy="1640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u="sng"/>
              <a:t>Joke Bias</a:t>
            </a:r>
            <a:endParaRPr b="1" u="sng"/>
          </a:p>
          <a:p>
            <a:pPr marL="0" lvl="0" indent="0" algn="l" rtl="0">
              <a:spcBef>
                <a:spcPts val="600"/>
              </a:spcBef>
              <a:spcAft>
                <a:spcPts val="0"/>
              </a:spcAft>
              <a:buNone/>
            </a:pPr>
            <a:r>
              <a:rPr lang="en"/>
              <a:t>For each joke, the avg score users give the joke.</a:t>
            </a:r>
            <a:endParaRPr/>
          </a:p>
        </p:txBody>
      </p:sp>
      <p:sp>
        <p:nvSpPr>
          <p:cNvPr id="211" name="Google Shape;211;p24"/>
          <p:cNvSpPr txBox="1">
            <a:spLocks noGrp="1"/>
          </p:cNvSpPr>
          <p:nvPr>
            <p:ph type="body" idx="1"/>
          </p:nvPr>
        </p:nvSpPr>
        <p:spPr>
          <a:xfrm>
            <a:off x="3813875" y="1428750"/>
            <a:ext cx="2924700" cy="1368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u="sng"/>
              <a:t>User Bias</a:t>
            </a:r>
            <a:endParaRPr b="1" u="sng"/>
          </a:p>
          <a:p>
            <a:pPr marL="0" lvl="0" indent="0" algn="l" rtl="0">
              <a:spcBef>
                <a:spcPts val="600"/>
              </a:spcBef>
              <a:spcAft>
                <a:spcPts val="0"/>
              </a:spcAft>
              <a:buNone/>
            </a:pPr>
            <a:r>
              <a:rPr lang="en"/>
              <a:t>For each user, the avg score users give.</a:t>
            </a:r>
            <a:endParaRPr/>
          </a:p>
        </p:txBody>
      </p:sp>
      <p:sp>
        <p:nvSpPr>
          <p:cNvPr id="212" name="Google Shape;212;p24"/>
          <p:cNvSpPr txBox="1">
            <a:spLocks noGrp="1"/>
          </p:cNvSpPr>
          <p:nvPr>
            <p:ph type="body" idx="1"/>
          </p:nvPr>
        </p:nvSpPr>
        <p:spPr>
          <a:xfrm>
            <a:off x="3547100" y="3764425"/>
            <a:ext cx="2809500" cy="568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rgbClr val="0037B3"/>
                </a:solidFill>
              </a:rPr>
              <a:t>Fill in = global avg + </a:t>
            </a:r>
            <a:endParaRPr>
              <a:solidFill>
                <a:srgbClr val="0037B3"/>
              </a:solidFill>
            </a:endParaRPr>
          </a:p>
        </p:txBody>
      </p:sp>
      <p:sp>
        <p:nvSpPr>
          <p:cNvPr id="213" name="Google Shape;213;p24"/>
          <p:cNvSpPr txBox="1">
            <a:spLocks noGrp="1"/>
          </p:cNvSpPr>
          <p:nvPr>
            <p:ph type="body" idx="1"/>
          </p:nvPr>
        </p:nvSpPr>
        <p:spPr>
          <a:xfrm>
            <a:off x="6175700" y="3489338"/>
            <a:ext cx="2809500" cy="568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rgbClr val="0037B3"/>
                </a:solidFill>
              </a:rPr>
              <a:t>joke bias + user bias </a:t>
            </a:r>
            <a:endParaRPr>
              <a:solidFill>
                <a:srgbClr val="0037B3"/>
              </a:solidFill>
            </a:endParaRPr>
          </a:p>
        </p:txBody>
      </p:sp>
      <p:cxnSp>
        <p:nvCxnSpPr>
          <p:cNvPr id="214" name="Google Shape;214;p24"/>
          <p:cNvCxnSpPr/>
          <p:nvPr/>
        </p:nvCxnSpPr>
        <p:spPr>
          <a:xfrm>
            <a:off x="6137250" y="4040875"/>
            <a:ext cx="2783100" cy="3900"/>
          </a:xfrm>
          <a:prstGeom prst="straightConnector1">
            <a:avLst/>
          </a:prstGeom>
          <a:noFill/>
          <a:ln w="28575" cap="flat" cmpd="sng">
            <a:solidFill>
              <a:srgbClr val="0037B3"/>
            </a:solidFill>
            <a:prstDash val="solid"/>
            <a:round/>
            <a:headEnd type="none" w="med" len="med"/>
            <a:tailEnd type="none" w="med" len="med"/>
          </a:ln>
        </p:spPr>
      </p:cxnSp>
      <p:sp>
        <p:nvSpPr>
          <p:cNvPr id="215" name="Google Shape;215;p24"/>
          <p:cNvSpPr txBox="1">
            <a:spLocks noGrp="1"/>
          </p:cNvSpPr>
          <p:nvPr>
            <p:ph type="body" idx="1"/>
          </p:nvPr>
        </p:nvSpPr>
        <p:spPr>
          <a:xfrm>
            <a:off x="7407150" y="3953300"/>
            <a:ext cx="243300" cy="462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rgbClr val="0037B3"/>
                </a:solidFill>
              </a:rPr>
              <a:t>2 </a:t>
            </a:r>
            <a:endParaRPr>
              <a:solidFill>
                <a:srgbClr val="0037B3"/>
              </a:solidFill>
            </a:endParaRPr>
          </a:p>
        </p:txBody>
      </p:sp>
      <p:sp>
        <p:nvSpPr>
          <p:cNvPr id="216" name="Google Shape;216;p24"/>
          <p:cNvSpPr/>
          <p:nvPr/>
        </p:nvSpPr>
        <p:spPr>
          <a:xfrm>
            <a:off x="6035250" y="3519225"/>
            <a:ext cx="2924700" cy="1027200"/>
          </a:xfrm>
          <a:prstGeom prst="rect">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txBox="1">
            <a:spLocks noGrp="1"/>
          </p:cNvSpPr>
          <p:nvPr>
            <p:ph type="body" idx="1"/>
          </p:nvPr>
        </p:nvSpPr>
        <p:spPr>
          <a:xfrm>
            <a:off x="7811275" y="2071125"/>
            <a:ext cx="1401000" cy="702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chemeClr val="dk1"/>
                </a:solidFill>
                <a:latin typeface="Corsiva"/>
                <a:ea typeface="Corsiva"/>
                <a:cs typeface="Corsiva"/>
                <a:sym typeface="Corsiva"/>
              </a:rPr>
              <a:t>to avoid double counting biases</a:t>
            </a:r>
            <a:endParaRPr sz="1800">
              <a:solidFill>
                <a:schemeClr val="dk1"/>
              </a:solidFill>
              <a:latin typeface="Corsiva"/>
              <a:ea typeface="Corsiva"/>
              <a:cs typeface="Corsiva"/>
              <a:sym typeface="Corsiva"/>
            </a:endParaRPr>
          </a:p>
        </p:txBody>
      </p:sp>
      <p:cxnSp>
        <p:nvCxnSpPr>
          <p:cNvPr id="218" name="Google Shape;218;p24"/>
          <p:cNvCxnSpPr>
            <a:stCxn id="216" idx="0"/>
          </p:cNvCxnSpPr>
          <p:nvPr/>
        </p:nvCxnSpPr>
        <p:spPr>
          <a:xfrm rot="10800000" flipH="1">
            <a:off x="7497600" y="2751525"/>
            <a:ext cx="599700" cy="767700"/>
          </a:xfrm>
          <a:prstGeom prst="straightConnector1">
            <a:avLst/>
          </a:prstGeom>
          <a:noFill/>
          <a:ln w="19050" cap="flat" cmpd="sng">
            <a:solidFill>
              <a:schemeClr val="dk1"/>
            </a:solidFill>
            <a:prstDash val="dash"/>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5"/>
          <p:cNvSpPr txBox="1">
            <a:spLocks noGrp="1"/>
          </p:cNvSpPr>
          <p:nvPr>
            <p:ph type="ctrTitle"/>
          </p:nvPr>
        </p:nvSpPr>
        <p:spPr>
          <a:xfrm>
            <a:off x="685800" y="666075"/>
            <a:ext cx="5796900" cy="207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3.</a:t>
            </a:r>
            <a:endParaRPr/>
          </a:p>
          <a:p>
            <a:pPr marL="0" lvl="0" indent="0" algn="l" rtl="0">
              <a:spcBef>
                <a:spcPts val="0"/>
              </a:spcBef>
              <a:spcAft>
                <a:spcPts val="0"/>
              </a:spcAft>
              <a:buNone/>
            </a:pPr>
            <a:r>
              <a:rPr lang="en"/>
              <a:t>Clustering</a:t>
            </a:r>
            <a:endParaRPr/>
          </a:p>
        </p:txBody>
      </p:sp>
      <p:sp>
        <p:nvSpPr>
          <p:cNvPr id="224" name="Google Shape;224;p25"/>
          <p:cNvSpPr txBox="1">
            <a:spLocks noGrp="1"/>
          </p:cNvSpPr>
          <p:nvPr>
            <p:ph type="subTitle" idx="1"/>
          </p:nvPr>
        </p:nvSpPr>
        <p:spPr>
          <a:xfrm>
            <a:off x="685800" y="2840050"/>
            <a:ext cx="5796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Models used and results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457200" y="434575"/>
            <a:ext cx="19632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K-means</a:t>
            </a:r>
            <a:endParaRPr/>
          </a:p>
        </p:txBody>
      </p:sp>
      <p:sp>
        <p:nvSpPr>
          <p:cNvPr id="230" name="Google Shape;230;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31" name="Google Shape;231;p26"/>
          <p:cNvSpPr txBox="1">
            <a:spLocks noGrp="1"/>
          </p:cNvSpPr>
          <p:nvPr>
            <p:ph type="body" idx="1"/>
          </p:nvPr>
        </p:nvSpPr>
        <p:spPr>
          <a:xfrm>
            <a:off x="457200" y="1347325"/>
            <a:ext cx="8062200" cy="550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b="1"/>
              <a:t>Euclidean                  vs.                  Cosine</a:t>
            </a:r>
            <a:endParaRPr b="1"/>
          </a:p>
          <a:p>
            <a:pPr marL="0" lvl="0" indent="0" algn="l" rtl="0">
              <a:spcBef>
                <a:spcPts val="600"/>
              </a:spcBef>
              <a:spcAft>
                <a:spcPts val="0"/>
              </a:spcAft>
              <a:buNone/>
            </a:pPr>
            <a:endParaRPr/>
          </a:p>
        </p:txBody>
      </p:sp>
      <p:pic>
        <p:nvPicPr>
          <p:cNvPr id="232" name="Google Shape;232;p26"/>
          <p:cNvPicPr preferRelativeResize="0"/>
          <p:nvPr/>
        </p:nvPicPr>
        <p:blipFill>
          <a:blip r:embed="rId3">
            <a:alphaModFix/>
          </a:blip>
          <a:stretch>
            <a:fillRect/>
          </a:stretch>
        </p:blipFill>
        <p:spPr>
          <a:xfrm>
            <a:off x="152400" y="2049925"/>
            <a:ext cx="4369449" cy="2155220"/>
          </a:xfrm>
          <a:prstGeom prst="rect">
            <a:avLst/>
          </a:prstGeom>
          <a:noFill/>
          <a:ln>
            <a:noFill/>
          </a:ln>
        </p:spPr>
      </p:pic>
      <p:pic>
        <p:nvPicPr>
          <p:cNvPr id="233" name="Google Shape;233;p26"/>
          <p:cNvPicPr preferRelativeResize="0"/>
          <p:nvPr/>
        </p:nvPicPr>
        <p:blipFill>
          <a:blip r:embed="rId4">
            <a:alphaModFix/>
          </a:blip>
          <a:stretch>
            <a:fillRect/>
          </a:stretch>
        </p:blipFill>
        <p:spPr>
          <a:xfrm>
            <a:off x="4674249" y="2049925"/>
            <a:ext cx="4317351" cy="2139572"/>
          </a:xfrm>
          <a:prstGeom prst="rect">
            <a:avLst/>
          </a:prstGeom>
          <a:noFill/>
          <a:ln>
            <a:noFill/>
          </a:ln>
        </p:spPr>
      </p:pic>
      <p:sp>
        <p:nvSpPr>
          <p:cNvPr id="234" name="Google Shape;234;p26"/>
          <p:cNvSpPr txBox="1">
            <a:spLocks noGrp="1"/>
          </p:cNvSpPr>
          <p:nvPr>
            <p:ph type="body" idx="1"/>
          </p:nvPr>
        </p:nvSpPr>
        <p:spPr>
          <a:xfrm>
            <a:off x="1559250" y="4418649"/>
            <a:ext cx="6025500" cy="5811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Cosine produces more meaningful 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txBox="1">
            <a:spLocks noGrp="1"/>
          </p:cNvSpPr>
          <p:nvPr>
            <p:ph type="title"/>
          </p:nvPr>
        </p:nvSpPr>
        <p:spPr>
          <a:xfrm>
            <a:off x="457200" y="434575"/>
            <a:ext cx="19632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DBScan</a:t>
            </a:r>
            <a:endParaRPr/>
          </a:p>
        </p:txBody>
      </p:sp>
      <p:sp>
        <p:nvSpPr>
          <p:cNvPr id="240" name="Google Shape;240;p27"/>
          <p:cNvSpPr txBox="1">
            <a:spLocks noGrp="1"/>
          </p:cNvSpPr>
          <p:nvPr>
            <p:ph type="body" idx="1"/>
          </p:nvPr>
        </p:nvSpPr>
        <p:spPr>
          <a:xfrm>
            <a:off x="457200" y="1347325"/>
            <a:ext cx="8062200" cy="1287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Many iterations (~20) of dbscan were run with different parameters.</a:t>
            </a:r>
            <a:endParaRPr b="1"/>
          </a:p>
          <a:p>
            <a:pPr marL="0" lvl="0" indent="0" algn="l" rtl="0">
              <a:spcBef>
                <a:spcPts val="600"/>
              </a:spcBef>
              <a:spcAft>
                <a:spcPts val="0"/>
              </a:spcAft>
              <a:buNone/>
            </a:pPr>
            <a:r>
              <a:rPr lang="en" b="1"/>
              <a:t>These were the best results:</a:t>
            </a:r>
            <a:endParaRPr b="1"/>
          </a:p>
          <a:p>
            <a:pPr marL="0" lvl="0" indent="0" algn="l" rtl="0">
              <a:spcBef>
                <a:spcPts val="600"/>
              </a:spcBef>
              <a:spcAft>
                <a:spcPts val="0"/>
              </a:spcAft>
              <a:buNone/>
            </a:pPr>
            <a:endParaRPr/>
          </a:p>
        </p:txBody>
      </p:sp>
      <p:pic>
        <p:nvPicPr>
          <p:cNvPr id="241" name="Google Shape;241;p27"/>
          <p:cNvPicPr preferRelativeResize="0"/>
          <p:nvPr/>
        </p:nvPicPr>
        <p:blipFill>
          <a:blip r:embed="rId3">
            <a:alphaModFix/>
          </a:blip>
          <a:stretch>
            <a:fillRect/>
          </a:stretch>
        </p:blipFill>
        <p:spPr>
          <a:xfrm>
            <a:off x="544650" y="2689975"/>
            <a:ext cx="3404716" cy="2204075"/>
          </a:xfrm>
          <a:prstGeom prst="rect">
            <a:avLst/>
          </a:prstGeom>
          <a:noFill/>
          <a:ln>
            <a:noFill/>
          </a:ln>
        </p:spPr>
      </p:pic>
      <p:pic>
        <p:nvPicPr>
          <p:cNvPr id="242" name="Google Shape;242;p27"/>
          <p:cNvPicPr preferRelativeResize="0"/>
          <p:nvPr/>
        </p:nvPicPr>
        <p:blipFill>
          <a:blip r:embed="rId4">
            <a:alphaModFix/>
          </a:blip>
          <a:stretch>
            <a:fillRect/>
          </a:stretch>
        </p:blipFill>
        <p:spPr>
          <a:xfrm>
            <a:off x="4183166" y="2689975"/>
            <a:ext cx="3391900" cy="2204075"/>
          </a:xfrm>
          <a:prstGeom prst="rect">
            <a:avLst/>
          </a:prstGeom>
          <a:noFill/>
          <a:ln>
            <a:noFill/>
          </a:ln>
        </p:spPr>
      </p:pic>
      <p:sp>
        <p:nvSpPr>
          <p:cNvPr id="243" name="Google Shape;243;p27"/>
          <p:cNvSpPr txBox="1">
            <a:spLocks noGrp="1"/>
          </p:cNvSpPr>
          <p:nvPr>
            <p:ph type="body" idx="1"/>
          </p:nvPr>
        </p:nvSpPr>
        <p:spPr>
          <a:xfrm>
            <a:off x="7808875" y="4224725"/>
            <a:ext cx="1210200" cy="702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chemeClr val="dk1"/>
                </a:solidFill>
                <a:latin typeface="Corsiva"/>
                <a:ea typeface="Corsiva"/>
                <a:cs typeface="Corsiva"/>
                <a:sym typeface="Corsiva"/>
              </a:rPr>
              <a:t>Cluster -1 are anomalies</a:t>
            </a:r>
            <a:endParaRPr sz="1800">
              <a:solidFill>
                <a:schemeClr val="dk1"/>
              </a:solidFill>
              <a:latin typeface="Corsiva"/>
              <a:ea typeface="Corsiva"/>
              <a:cs typeface="Corsiva"/>
              <a:sym typeface="Corsi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a:spLocks noGrp="1"/>
          </p:cNvSpPr>
          <p:nvPr>
            <p:ph type="title"/>
          </p:nvPr>
        </p:nvSpPr>
        <p:spPr>
          <a:xfrm>
            <a:off x="457200" y="434575"/>
            <a:ext cx="5781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Hierarchical Clustering</a:t>
            </a:r>
            <a:endParaRPr/>
          </a:p>
        </p:txBody>
      </p:sp>
      <p:sp>
        <p:nvSpPr>
          <p:cNvPr id="249" name="Google Shape;249;p28"/>
          <p:cNvSpPr txBox="1">
            <a:spLocks noGrp="1"/>
          </p:cNvSpPr>
          <p:nvPr>
            <p:ph type="body" idx="1"/>
          </p:nvPr>
        </p:nvSpPr>
        <p:spPr>
          <a:xfrm>
            <a:off x="457200" y="1347325"/>
            <a:ext cx="8062200" cy="1287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Takes too much time and power to compute.</a:t>
            </a:r>
            <a:endParaRPr b="1"/>
          </a:p>
          <a:p>
            <a:pPr marL="0" lvl="0" indent="0" algn="l" rtl="0">
              <a:spcBef>
                <a:spcPts val="600"/>
              </a:spcBef>
              <a:spcAft>
                <a:spcPts val="0"/>
              </a:spcAft>
              <a:buNone/>
            </a:pPr>
            <a:r>
              <a:rPr lang="en" b="1"/>
              <a:t>Unable to attempt.</a:t>
            </a:r>
            <a:endParaRPr b="1"/>
          </a:p>
          <a:p>
            <a:pPr marL="0" lvl="0" indent="0" algn="l" rtl="0">
              <a:spcBef>
                <a:spcPts val="600"/>
              </a:spcBef>
              <a:spcAft>
                <a:spcPts val="0"/>
              </a:spcAft>
              <a:buNone/>
            </a:pPr>
            <a:endParaRPr/>
          </a:p>
        </p:txBody>
      </p:sp>
      <p:sp>
        <p:nvSpPr>
          <p:cNvPr id="250" name="Google Shape;250;p28"/>
          <p:cNvSpPr/>
          <p:nvPr/>
        </p:nvSpPr>
        <p:spPr>
          <a:xfrm>
            <a:off x="5069500" y="1783575"/>
            <a:ext cx="3234000" cy="3049200"/>
          </a:xfrm>
          <a:prstGeom prst="mathMultiply">
            <a:avLst>
              <a:gd name="adj1" fmla="val 23520"/>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9"/>
          <p:cNvSpPr txBox="1">
            <a:spLocks noGrp="1"/>
          </p:cNvSpPr>
          <p:nvPr>
            <p:ph type="title"/>
          </p:nvPr>
        </p:nvSpPr>
        <p:spPr>
          <a:xfrm>
            <a:off x="457200" y="434575"/>
            <a:ext cx="7187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Therefore we use K-means (cosine)</a:t>
            </a:r>
            <a:endParaRPr/>
          </a:p>
        </p:txBody>
      </p:sp>
      <p:sp>
        <p:nvSpPr>
          <p:cNvPr id="256" name="Google Shape;256;p29"/>
          <p:cNvSpPr txBox="1">
            <a:spLocks noGrp="1"/>
          </p:cNvSpPr>
          <p:nvPr>
            <p:ph type="body" idx="1"/>
          </p:nvPr>
        </p:nvSpPr>
        <p:spPr>
          <a:xfrm>
            <a:off x="457200" y="1428750"/>
            <a:ext cx="8223900" cy="5514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6 clusters                vs.                5 clusters</a:t>
            </a:r>
            <a:endParaRPr/>
          </a:p>
        </p:txBody>
      </p:sp>
      <p:sp>
        <p:nvSpPr>
          <p:cNvPr id="257" name="Google Shape;257;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58" name="Google Shape;258;p29"/>
          <p:cNvSpPr txBox="1">
            <a:spLocks noGrp="1"/>
          </p:cNvSpPr>
          <p:nvPr>
            <p:ph type="body" idx="1"/>
          </p:nvPr>
        </p:nvSpPr>
        <p:spPr>
          <a:xfrm>
            <a:off x="498600" y="4245425"/>
            <a:ext cx="8223900" cy="816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Having 6 clusters results in one tiny cluster, so 5 clusters are used instead.</a:t>
            </a:r>
            <a:endParaRPr/>
          </a:p>
        </p:txBody>
      </p:sp>
      <p:pic>
        <p:nvPicPr>
          <p:cNvPr id="259" name="Google Shape;259;p29"/>
          <p:cNvPicPr preferRelativeResize="0"/>
          <p:nvPr/>
        </p:nvPicPr>
        <p:blipFill>
          <a:blip r:embed="rId3">
            <a:alphaModFix/>
          </a:blip>
          <a:stretch>
            <a:fillRect/>
          </a:stretch>
        </p:blipFill>
        <p:spPr>
          <a:xfrm>
            <a:off x="826425" y="1960000"/>
            <a:ext cx="3436424" cy="2245375"/>
          </a:xfrm>
          <a:prstGeom prst="rect">
            <a:avLst/>
          </a:prstGeom>
          <a:noFill/>
          <a:ln>
            <a:noFill/>
          </a:ln>
        </p:spPr>
      </p:pic>
      <p:pic>
        <p:nvPicPr>
          <p:cNvPr id="260" name="Google Shape;260;p29"/>
          <p:cNvPicPr preferRelativeResize="0"/>
          <p:nvPr/>
        </p:nvPicPr>
        <p:blipFill>
          <a:blip r:embed="rId4">
            <a:alphaModFix/>
          </a:blip>
          <a:stretch>
            <a:fillRect/>
          </a:stretch>
        </p:blipFill>
        <p:spPr>
          <a:xfrm>
            <a:off x="4837100" y="1960000"/>
            <a:ext cx="3468527" cy="2245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2"/>
          <p:cNvSpPr txBox="1">
            <a:spLocks noGrp="1"/>
          </p:cNvSpPr>
          <p:nvPr>
            <p:ph type="ctrTitle"/>
          </p:nvPr>
        </p:nvSpPr>
        <p:spPr>
          <a:xfrm>
            <a:off x="685800" y="666075"/>
            <a:ext cx="5796900" cy="207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Introduction</a:t>
            </a:r>
            <a:endParaRPr/>
          </a:p>
        </p:txBody>
      </p:sp>
      <p:sp>
        <p:nvSpPr>
          <p:cNvPr id="61" name="Google Shape;61;p12"/>
          <p:cNvSpPr txBox="1">
            <a:spLocks noGrp="1"/>
          </p:cNvSpPr>
          <p:nvPr>
            <p:ph type="subTitle" idx="1"/>
          </p:nvPr>
        </p:nvSpPr>
        <p:spPr>
          <a:xfrm>
            <a:off x="685800" y="2840050"/>
            <a:ext cx="5796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Dataset and objective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ctrTitle"/>
          </p:nvPr>
        </p:nvSpPr>
        <p:spPr>
          <a:xfrm>
            <a:off x="685800" y="666075"/>
            <a:ext cx="5796900" cy="207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4.</a:t>
            </a:r>
            <a:endParaRPr/>
          </a:p>
          <a:p>
            <a:pPr marL="0" lvl="0" indent="0" algn="l" rtl="0">
              <a:spcBef>
                <a:spcPts val="0"/>
              </a:spcBef>
              <a:spcAft>
                <a:spcPts val="0"/>
              </a:spcAft>
              <a:buNone/>
            </a:pPr>
            <a:r>
              <a:rPr lang="en"/>
              <a:t>Cluster Preferences</a:t>
            </a:r>
            <a:endParaRPr/>
          </a:p>
        </p:txBody>
      </p:sp>
      <p:sp>
        <p:nvSpPr>
          <p:cNvPr id="266" name="Google Shape;266;p30"/>
          <p:cNvSpPr txBox="1">
            <a:spLocks noGrp="1"/>
          </p:cNvSpPr>
          <p:nvPr>
            <p:ph type="subTitle" idx="1"/>
          </p:nvPr>
        </p:nvSpPr>
        <p:spPr>
          <a:xfrm>
            <a:off x="685800" y="2840050"/>
            <a:ext cx="5796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Exploring cluster characteristics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a:spLocks noGrp="1"/>
          </p:cNvSpPr>
          <p:nvPr>
            <p:ph type="title"/>
          </p:nvPr>
        </p:nvSpPr>
        <p:spPr>
          <a:xfrm>
            <a:off x="294400" y="0"/>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Overall Behaviour</a:t>
            </a:r>
            <a:endParaRPr/>
          </a:p>
        </p:txBody>
      </p:sp>
      <p:pic>
        <p:nvPicPr>
          <p:cNvPr id="272" name="Google Shape;272;p31"/>
          <p:cNvPicPr preferRelativeResize="0"/>
          <p:nvPr/>
        </p:nvPicPr>
        <p:blipFill>
          <a:blip r:embed="rId3">
            <a:alphaModFix/>
          </a:blip>
          <a:stretch>
            <a:fillRect/>
          </a:stretch>
        </p:blipFill>
        <p:spPr>
          <a:xfrm>
            <a:off x="294400" y="1022575"/>
            <a:ext cx="5606449" cy="3995125"/>
          </a:xfrm>
          <a:prstGeom prst="rect">
            <a:avLst/>
          </a:prstGeom>
          <a:noFill/>
          <a:ln>
            <a:noFill/>
          </a:ln>
        </p:spPr>
      </p:pic>
      <p:grpSp>
        <p:nvGrpSpPr>
          <p:cNvPr id="273" name="Google Shape;273;p31"/>
          <p:cNvGrpSpPr/>
          <p:nvPr/>
        </p:nvGrpSpPr>
        <p:grpSpPr>
          <a:xfrm>
            <a:off x="6245502" y="1556075"/>
            <a:ext cx="2777449" cy="674450"/>
            <a:chOff x="1632122" y="3098503"/>
            <a:chExt cx="3382595" cy="674450"/>
          </a:xfrm>
        </p:grpSpPr>
        <p:sp>
          <p:nvSpPr>
            <p:cNvPr id="274" name="Google Shape;274;p31"/>
            <p:cNvSpPr/>
            <p:nvPr/>
          </p:nvSpPr>
          <p:spPr>
            <a:xfrm>
              <a:off x="2399017" y="3098503"/>
              <a:ext cx="2615700" cy="674400"/>
            </a:xfrm>
            <a:prstGeom prst="rect">
              <a:avLst/>
            </a:prstGeom>
            <a:solidFill>
              <a:srgbClr val="0037B3"/>
            </a:solidFill>
            <a:ln w="9525" cap="flat" cmpd="sng">
              <a:solidFill>
                <a:srgbClr val="002988"/>
              </a:solidFill>
              <a:prstDash val="solid"/>
              <a:round/>
              <a:headEnd type="none" w="sm" len="sm"/>
              <a:tailEnd type="none" w="sm" len="sm"/>
            </a:ln>
          </p:spPr>
          <p:txBody>
            <a:bodyPr spcFirstLastPara="1" wrap="square" lIns="91425" tIns="91425" rIns="91425" bIns="91425" anchor="t" anchorCtr="0">
              <a:noAutofit/>
            </a:bodyPr>
            <a:lstStyle/>
            <a:p>
              <a:pPr marL="285750" lvl="0" indent="-247650" algn="l" rtl="0">
                <a:lnSpc>
                  <a:spcPct val="115000"/>
                </a:lnSpc>
                <a:spcBef>
                  <a:spcPts val="0"/>
                </a:spcBef>
                <a:spcAft>
                  <a:spcPts val="0"/>
                </a:spcAft>
                <a:buClr>
                  <a:schemeClr val="lt1"/>
                </a:buClr>
                <a:buSzPts val="1200"/>
                <a:buFont typeface="Titillium Web Light"/>
                <a:buChar char="▰"/>
              </a:pPr>
              <a:r>
                <a:rPr lang="en" sz="1200">
                  <a:solidFill>
                    <a:srgbClr val="FFFFFF"/>
                  </a:solidFill>
                  <a:latin typeface="Titillium Web Light"/>
                  <a:ea typeface="Titillium Web Light"/>
                  <a:cs typeface="Titillium Web Light"/>
                  <a:sym typeface="Titillium Web Light"/>
                </a:rPr>
                <a:t>Most neutral cluster</a:t>
              </a:r>
              <a:endParaRPr sz="1200">
                <a:solidFill>
                  <a:srgbClr val="FFFFFF"/>
                </a:solidFill>
                <a:latin typeface="Titillium Web Light"/>
                <a:ea typeface="Titillium Web Light"/>
                <a:cs typeface="Titillium Web Light"/>
                <a:sym typeface="Titillium Web Light"/>
              </a:endParaRPr>
            </a:p>
            <a:p>
              <a:pPr marL="0" lvl="0" indent="0" algn="l" rtl="0">
                <a:lnSpc>
                  <a:spcPct val="115000"/>
                </a:lnSpc>
                <a:spcBef>
                  <a:spcPts val="0"/>
                </a:spcBef>
                <a:spcAft>
                  <a:spcPts val="0"/>
                </a:spcAft>
                <a:buNone/>
              </a:pPr>
              <a:endParaRPr sz="1200">
                <a:solidFill>
                  <a:srgbClr val="FFFFFF"/>
                </a:solidFill>
                <a:latin typeface="Titillium Web Light"/>
                <a:ea typeface="Titillium Web Light"/>
                <a:cs typeface="Titillium Web Light"/>
                <a:sym typeface="Titillium Web Light"/>
              </a:endParaRPr>
            </a:p>
          </p:txBody>
        </p:sp>
        <p:sp>
          <p:nvSpPr>
            <p:cNvPr id="275" name="Google Shape;275;p31"/>
            <p:cNvSpPr/>
            <p:nvPr/>
          </p:nvSpPr>
          <p:spPr>
            <a:xfrm>
              <a:off x="1632516" y="3098503"/>
              <a:ext cx="7665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276" name="Google Shape;276;p31"/>
            <p:cNvSpPr/>
            <p:nvPr/>
          </p:nvSpPr>
          <p:spPr>
            <a:xfrm>
              <a:off x="1632122" y="3098513"/>
              <a:ext cx="674400" cy="674400"/>
            </a:xfrm>
            <a:prstGeom prst="rtTriangle">
              <a:avLst/>
            </a:prstGeom>
            <a:solidFill>
              <a:srgbClr val="001230">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277" name="Google Shape;277;p31"/>
            <p:cNvSpPr/>
            <p:nvPr/>
          </p:nvSpPr>
          <p:spPr>
            <a:xfrm>
              <a:off x="1704736" y="3098553"/>
              <a:ext cx="674400" cy="6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Titillium Web Light"/>
                  <a:ea typeface="Titillium Web Light"/>
                  <a:cs typeface="Titillium Web Light"/>
                  <a:sym typeface="Titillium Web Light"/>
                </a:rPr>
                <a:t>0</a:t>
              </a:r>
              <a:endParaRPr sz="1800">
                <a:solidFill>
                  <a:srgbClr val="FFFFFF"/>
                </a:solidFill>
                <a:latin typeface="Titillium Web Light"/>
                <a:ea typeface="Titillium Web Light"/>
                <a:cs typeface="Titillium Web Light"/>
                <a:sym typeface="Titillium Web Light"/>
              </a:endParaRPr>
            </a:p>
          </p:txBody>
        </p:sp>
      </p:grpSp>
      <p:sp>
        <p:nvSpPr>
          <p:cNvPr id="278" name="Google Shape;278;p31"/>
          <p:cNvSpPr/>
          <p:nvPr/>
        </p:nvSpPr>
        <p:spPr>
          <a:xfrm>
            <a:off x="6245500" y="1255775"/>
            <a:ext cx="637200" cy="300300"/>
          </a:xfrm>
          <a:prstGeom prst="rect">
            <a:avLst/>
          </a:prstGeom>
          <a:solidFill>
            <a:srgbClr val="7DFFB1"/>
          </a:solidFill>
          <a:ln w="9525" cap="flat" cmpd="sng">
            <a:solidFill>
              <a:srgbClr val="0029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0037B3"/>
                </a:solidFill>
                <a:latin typeface="Titillium Web Light"/>
                <a:ea typeface="Titillium Web Light"/>
                <a:cs typeface="Titillium Web Light"/>
                <a:sym typeface="Titillium Web Light"/>
              </a:rPr>
              <a:t>Cluster</a:t>
            </a:r>
            <a:endParaRPr sz="1200">
              <a:solidFill>
                <a:srgbClr val="0037B3"/>
              </a:solidFill>
              <a:latin typeface="Titillium Web Light"/>
              <a:ea typeface="Titillium Web Light"/>
              <a:cs typeface="Titillium Web Light"/>
              <a:sym typeface="Titillium Web Light"/>
            </a:endParaRPr>
          </a:p>
        </p:txBody>
      </p:sp>
      <p:sp>
        <p:nvSpPr>
          <p:cNvPr id="279" name="Google Shape;279;p31"/>
          <p:cNvSpPr/>
          <p:nvPr/>
        </p:nvSpPr>
        <p:spPr>
          <a:xfrm>
            <a:off x="6882700" y="1255775"/>
            <a:ext cx="2140200" cy="300300"/>
          </a:xfrm>
          <a:prstGeom prst="rect">
            <a:avLst/>
          </a:prstGeom>
          <a:solidFill>
            <a:srgbClr val="7DFFB1"/>
          </a:solidFill>
          <a:ln w="9525" cap="flat" cmpd="sng">
            <a:solidFill>
              <a:srgbClr val="0029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0037B3"/>
                </a:solidFill>
                <a:latin typeface="Titillium Web Light"/>
                <a:ea typeface="Titillium Web Light"/>
                <a:cs typeface="Titillium Web Light"/>
                <a:sym typeface="Titillium Web Light"/>
              </a:rPr>
              <a:t>Behaviour</a:t>
            </a:r>
            <a:endParaRPr sz="1200">
              <a:solidFill>
                <a:srgbClr val="0037B3"/>
              </a:solidFill>
              <a:latin typeface="Titillium Web Light"/>
              <a:ea typeface="Titillium Web Light"/>
              <a:cs typeface="Titillium Web Light"/>
              <a:sym typeface="Titillium Web Light"/>
            </a:endParaRPr>
          </a:p>
        </p:txBody>
      </p:sp>
      <p:grpSp>
        <p:nvGrpSpPr>
          <p:cNvPr id="280" name="Google Shape;280;p31"/>
          <p:cNvGrpSpPr/>
          <p:nvPr/>
        </p:nvGrpSpPr>
        <p:grpSpPr>
          <a:xfrm>
            <a:off x="6245502" y="2234525"/>
            <a:ext cx="2777449" cy="674450"/>
            <a:chOff x="1632122" y="3098503"/>
            <a:chExt cx="3382595" cy="674450"/>
          </a:xfrm>
        </p:grpSpPr>
        <p:sp>
          <p:nvSpPr>
            <p:cNvPr id="281" name="Google Shape;281;p31"/>
            <p:cNvSpPr/>
            <p:nvPr/>
          </p:nvSpPr>
          <p:spPr>
            <a:xfrm>
              <a:off x="2399017" y="3098503"/>
              <a:ext cx="2615700" cy="674400"/>
            </a:xfrm>
            <a:prstGeom prst="rect">
              <a:avLst/>
            </a:prstGeom>
            <a:solidFill>
              <a:srgbClr val="0037B3"/>
            </a:solidFill>
            <a:ln w="9525" cap="flat" cmpd="sng">
              <a:solidFill>
                <a:srgbClr val="002988"/>
              </a:solidFill>
              <a:prstDash val="solid"/>
              <a:round/>
              <a:headEnd type="none" w="sm" len="sm"/>
              <a:tailEnd type="none" w="sm" len="sm"/>
            </a:ln>
          </p:spPr>
          <p:txBody>
            <a:bodyPr spcFirstLastPara="1" wrap="square" lIns="91425" tIns="91425" rIns="91425" bIns="91425" anchor="t" anchorCtr="0">
              <a:noAutofit/>
            </a:bodyPr>
            <a:lstStyle/>
            <a:p>
              <a:pPr marL="285750" lvl="0" indent="-247650" algn="l" rtl="0">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Slight positive bias</a:t>
              </a:r>
              <a:endParaRPr sz="1200">
                <a:solidFill>
                  <a:schemeClr val="lt1"/>
                </a:solidFill>
                <a:latin typeface="Titillium Web Light"/>
                <a:ea typeface="Titillium Web Light"/>
                <a:cs typeface="Titillium Web Light"/>
                <a:sym typeface="Titillium Web Light"/>
              </a:endParaRPr>
            </a:p>
            <a:p>
              <a:pPr marL="285750" lvl="0" indent="-247650" algn="l" rtl="0">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High min ratings</a:t>
              </a:r>
              <a:endParaRPr sz="1200">
                <a:solidFill>
                  <a:schemeClr val="lt1"/>
                </a:solidFill>
                <a:latin typeface="Titillium Web Light"/>
                <a:ea typeface="Titillium Web Light"/>
                <a:cs typeface="Titillium Web Light"/>
                <a:sym typeface="Titillium Web Light"/>
              </a:endParaRPr>
            </a:p>
          </p:txBody>
        </p:sp>
        <p:sp>
          <p:nvSpPr>
            <p:cNvPr id="282" name="Google Shape;282;p31"/>
            <p:cNvSpPr/>
            <p:nvPr/>
          </p:nvSpPr>
          <p:spPr>
            <a:xfrm>
              <a:off x="1632516" y="3098503"/>
              <a:ext cx="7665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283" name="Google Shape;283;p31"/>
            <p:cNvSpPr/>
            <p:nvPr/>
          </p:nvSpPr>
          <p:spPr>
            <a:xfrm>
              <a:off x="1632122" y="3098513"/>
              <a:ext cx="674400" cy="674400"/>
            </a:xfrm>
            <a:prstGeom prst="rtTriangle">
              <a:avLst/>
            </a:prstGeom>
            <a:solidFill>
              <a:srgbClr val="001230">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284" name="Google Shape;284;p31"/>
            <p:cNvSpPr/>
            <p:nvPr/>
          </p:nvSpPr>
          <p:spPr>
            <a:xfrm>
              <a:off x="1704736" y="3098553"/>
              <a:ext cx="674400" cy="6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Titillium Web Light"/>
                  <a:ea typeface="Titillium Web Light"/>
                  <a:cs typeface="Titillium Web Light"/>
                  <a:sym typeface="Titillium Web Light"/>
                </a:rPr>
                <a:t>1</a:t>
              </a:r>
              <a:endParaRPr sz="1800">
                <a:solidFill>
                  <a:srgbClr val="FFFFFF"/>
                </a:solidFill>
                <a:latin typeface="Titillium Web Light"/>
                <a:ea typeface="Titillium Web Light"/>
                <a:cs typeface="Titillium Web Light"/>
                <a:sym typeface="Titillium Web Light"/>
              </a:endParaRPr>
            </a:p>
          </p:txBody>
        </p:sp>
      </p:grpSp>
      <p:grpSp>
        <p:nvGrpSpPr>
          <p:cNvPr id="285" name="Google Shape;285;p31"/>
          <p:cNvGrpSpPr/>
          <p:nvPr/>
        </p:nvGrpSpPr>
        <p:grpSpPr>
          <a:xfrm>
            <a:off x="6245502" y="2912975"/>
            <a:ext cx="2777449" cy="674450"/>
            <a:chOff x="1632122" y="3098503"/>
            <a:chExt cx="3382595" cy="674450"/>
          </a:xfrm>
        </p:grpSpPr>
        <p:sp>
          <p:nvSpPr>
            <p:cNvPr id="286" name="Google Shape;286;p31"/>
            <p:cNvSpPr/>
            <p:nvPr/>
          </p:nvSpPr>
          <p:spPr>
            <a:xfrm>
              <a:off x="2399017" y="3098503"/>
              <a:ext cx="2615700" cy="674400"/>
            </a:xfrm>
            <a:prstGeom prst="rect">
              <a:avLst/>
            </a:prstGeom>
            <a:solidFill>
              <a:srgbClr val="0037B3"/>
            </a:solidFill>
            <a:ln w="9525" cap="flat" cmpd="sng">
              <a:solidFill>
                <a:srgbClr val="002988"/>
              </a:solidFill>
              <a:prstDash val="solid"/>
              <a:round/>
              <a:headEnd type="none" w="sm" len="sm"/>
              <a:tailEnd type="none" w="sm" len="sm"/>
            </a:ln>
          </p:spPr>
          <p:txBody>
            <a:bodyPr spcFirstLastPara="1" wrap="square" lIns="91425" tIns="91425" rIns="91425" bIns="91425" anchor="t" anchorCtr="0">
              <a:noAutofit/>
            </a:bodyPr>
            <a:lstStyle/>
            <a:p>
              <a:pPr marL="285750" lvl="0" indent="-247650" algn="l" rtl="0">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Highest std dev</a:t>
              </a:r>
              <a:endParaRPr sz="1200">
                <a:solidFill>
                  <a:schemeClr val="lt1"/>
                </a:solidFill>
                <a:latin typeface="Titillium Web Light"/>
                <a:ea typeface="Titillium Web Light"/>
                <a:cs typeface="Titillium Web Light"/>
                <a:sym typeface="Titillium Web Light"/>
              </a:endParaRPr>
            </a:p>
            <a:p>
              <a:pPr marL="285750" lvl="0" indent="-247650" algn="l" rtl="0">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Stronger preferences</a:t>
              </a:r>
              <a:endParaRPr sz="1200">
                <a:solidFill>
                  <a:schemeClr val="lt1"/>
                </a:solidFill>
                <a:latin typeface="Titillium Web Light"/>
                <a:ea typeface="Titillium Web Light"/>
                <a:cs typeface="Titillium Web Light"/>
                <a:sym typeface="Titillium Web Light"/>
              </a:endParaRPr>
            </a:p>
          </p:txBody>
        </p:sp>
        <p:sp>
          <p:nvSpPr>
            <p:cNvPr id="287" name="Google Shape;287;p31"/>
            <p:cNvSpPr/>
            <p:nvPr/>
          </p:nvSpPr>
          <p:spPr>
            <a:xfrm>
              <a:off x="1632516" y="3098503"/>
              <a:ext cx="7665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288" name="Google Shape;288;p31"/>
            <p:cNvSpPr/>
            <p:nvPr/>
          </p:nvSpPr>
          <p:spPr>
            <a:xfrm>
              <a:off x="1632122" y="3098513"/>
              <a:ext cx="674400" cy="674400"/>
            </a:xfrm>
            <a:prstGeom prst="rtTriangle">
              <a:avLst/>
            </a:prstGeom>
            <a:solidFill>
              <a:srgbClr val="001230">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289" name="Google Shape;289;p31"/>
            <p:cNvSpPr/>
            <p:nvPr/>
          </p:nvSpPr>
          <p:spPr>
            <a:xfrm>
              <a:off x="1704736" y="3098553"/>
              <a:ext cx="674400" cy="6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Titillium Web Light"/>
                  <a:ea typeface="Titillium Web Light"/>
                  <a:cs typeface="Titillium Web Light"/>
                  <a:sym typeface="Titillium Web Light"/>
                </a:rPr>
                <a:t>2</a:t>
              </a:r>
              <a:endParaRPr sz="1800">
                <a:solidFill>
                  <a:srgbClr val="FFFFFF"/>
                </a:solidFill>
                <a:latin typeface="Titillium Web Light"/>
                <a:ea typeface="Titillium Web Light"/>
                <a:cs typeface="Titillium Web Light"/>
                <a:sym typeface="Titillium Web Light"/>
              </a:endParaRPr>
            </a:p>
          </p:txBody>
        </p:sp>
      </p:grpSp>
      <p:grpSp>
        <p:nvGrpSpPr>
          <p:cNvPr id="290" name="Google Shape;290;p31"/>
          <p:cNvGrpSpPr/>
          <p:nvPr/>
        </p:nvGrpSpPr>
        <p:grpSpPr>
          <a:xfrm>
            <a:off x="6245502" y="3591425"/>
            <a:ext cx="2777449" cy="674450"/>
            <a:chOff x="1632122" y="3098503"/>
            <a:chExt cx="3382595" cy="674450"/>
          </a:xfrm>
        </p:grpSpPr>
        <p:sp>
          <p:nvSpPr>
            <p:cNvPr id="291" name="Google Shape;291;p31"/>
            <p:cNvSpPr/>
            <p:nvPr/>
          </p:nvSpPr>
          <p:spPr>
            <a:xfrm>
              <a:off x="2399017" y="3098503"/>
              <a:ext cx="2615700" cy="674400"/>
            </a:xfrm>
            <a:prstGeom prst="rect">
              <a:avLst/>
            </a:prstGeom>
            <a:solidFill>
              <a:srgbClr val="0037B3"/>
            </a:solidFill>
            <a:ln w="9525" cap="flat" cmpd="sng">
              <a:solidFill>
                <a:srgbClr val="002988"/>
              </a:solidFill>
              <a:prstDash val="solid"/>
              <a:round/>
              <a:headEnd type="none" w="sm" len="sm"/>
              <a:tailEnd type="none" w="sm" len="sm"/>
            </a:ln>
          </p:spPr>
          <p:txBody>
            <a:bodyPr spcFirstLastPara="1" wrap="square" lIns="91425" tIns="91425" rIns="91425" bIns="91425" anchor="t" anchorCtr="0">
              <a:noAutofit/>
            </a:bodyPr>
            <a:lstStyle/>
            <a:p>
              <a:pPr marL="285750" lvl="0" indent="-247650" algn="l" rtl="0">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Strong positive bias</a:t>
              </a:r>
              <a:endParaRPr sz="1200">
                <a:solidFill>
                  <a:schemeClr val="lt1"/>
                </a:solidFill>
                <a:latin typeface="Titillium Web Light"/>
                <a:ea typeface="Titillium Web Light"/>
                <a:cs typeface="Titillium Web Light"/>
                <a:sym typeface="Titillium Web Light"/>
              </a:endParaRPr>
            </a:p>
            <a:p>
              <a:pPr marL="285750" lvl="0" indent="-247650" algn="l" rtl="0">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The “happiest” cluster</a:t>
              </a:r>
              <a:endParaRPr sz="1200">
                <a:solidFill>
                  <a:schemeClr val="lt1"/>
                </a:solidFill>
                <a:latin typeface="Titillium Web Light"/>
                <a:ea typeface="Titillium Web Light"/>
                <a:cs typeface="Titillium Web Light"/>
                <a:sym typeface="Titillium Web Light"/>
              </a:endParaRPr>
            </a:p>
          </p:txBody>
        </p:sp>
        <p:sp>
          <p:nvSpPr>
            <p:cNvPr id="292" name="Google Shape;292;p31"/>
            <p:cNvSpPr/>
            <p:nvPr/>
          </p:nvSpPr>
          <p:spPr>
            <a:xfrm>
              <a:off x="1632516" y="3098503"/>
              <a:ext cx="7665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293" name="Google Shape;293;p31"/>
            <p:cNvSpPr/>
            <p:nvPr/>
          </p:nvSpPr>
          <p:spPr>
            <a:xfrm>
              <a:off x="1632122" y="3098513"/>
              <a:ext cx="674400" cy="674400"/>
            </a:xfrm>
            <a:prstGeom prst="rtTriangle">
              <a:avLst/>
            </a:prstGeom>
            <a:solidFill>
              <a:srgbClr val="001230">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294" name="Google Shape;294;p31"/>
            <p:cNvSpPr/>
            <p:nvPr/>
          </p:nvSpPr>
          <p:spPr>
            <a:xfrm>
              <a:off x="1704736" y="3098553"/>
              <a:ext cx="674400" cy="6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Titillium Web Light"/>
                  <a:ea typeface="Titillium Web Light"/>
                  <a:cs typeface="Titillium Web Light"/>
                  <a:sym typeface="Titillium Web Light"/>
                </a:rPr>
                <a:t>3</a:t>
              </a:r>
              <a:endParaRPr sz="1800">
                <a:solidFill>
                  <a:srgbClr val="FFFFFF"/>
                </a:solidFill>
                <a:latin typeface="Titillium Web Light"/>
                <a:ea typeface="Titillium Web Light"/>
                <a:cs typeface="Titillium Web Light"/>
                <a:sym typeface="Titillium Web Light"/>
              </a:endParaRPr>
            </a:p>
          </p:txBody>
        </p:sp>
      </p:grpSp>
      <p:grpSp>
        <p:nvGrpSpPr>
          <p:cNvPr id="295" name="Google Shape;295;p31"/>
          <p:cNvGrpSpPr/>
          <p:nvPr/>
        </p:nvGrpSpPr>
        <p:grpSpPr>
          <a:xfrm>
            <a:off x="6245502" y="4269875"/>
            <a:ext cx="2777449" cy="674450"/>
            <a:chOff x="1632122" y="3098503"/>
            <a:chExt cx="3382595" cy="674450"/>
          </a:xfrm>
        </p:grpSpPr>
        <p:sp>
          <p:nvSpPr>
            <p:cNvPr id="296" name="Google Shape;296;p31"/>
            <p:cNvSpPr/>
            <p:nvPr/>
          </p:nvSpPr>
          <p:spPr>
            <a:xfrm>
              <a:off x="2399017" y="3098503"/>
              <a:ext cx="2615700" cy="674400"/>
            </a:xfrm>
            <a:prstGeom prst="rect">
              <a:avLst/>
            </a:prstGeom>
            <a:solidFill>
              <a:srgbClr val="0037B3"/>
            </a:solidFill>
            <a:ln w="9525" cap="flat" cmpd="sng">
              <a:solidFill>
                <a:srgbClr val="002988"/>
              </a:solidFill>
              <a:prstDash val="solid"/>
              <a:round/>
              <a:headEnd type="none" w="sm" len="sm"/>
              <a:tailEnd type="none" w="sm" len="sm"/>
            </a:ln>
          </p:spPr>
          <p:txBody>
            <a:bodyPr spcFirstLastPara="1" wrap="square" lIns="91425" tIns="91425" rIns="91425" bIns="91425" anchor="t" anchorCtr="0">
              <a:noAutofit/>
            </a:bodyPr>
            <a:lstStyle/>
            <a:p>
              <a:pPr marL="285750" lvl="0" indent="-247650" algn="l" rtl="0">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Strong negative bias</a:t>
              </a:r>
              <a:endParaRPr sz="1200">
                <a:solidFill>
                  <a:schemeClr val="lt1"/>
                </a:solidFill>
                <a:latin typeface="Titillium Web Light"/>
                <a:ea typeface="Titillium Web Light"/>
                <a:cs typeface="Titillium Web Light"/>
                <a:sym typeface="Titillium Web Light"/>
              </a:endParaRPr>
            </a:p>
            <a:p>
              <a:pPr marL="285750" lvl="0" indent="-247650" algn="l" rtl="0">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Few positively rated jokes</a:t>
              </a:r>
              <a:endParaRPr sz="1200">
                <a:solidFill>
                  <a:schemeClr val="lt1"/>
                </a:solidFill>
                <a:latin typeface="Titillium Web Light"/>
                <a:ea typeface="Titillium Web Light"/>
                <a:cs typeface="Titillium Web Light"/>
                <a:sym typeface="Titillium Web Light"/>
              </a:endParaRPr>
            </a:p>
          </p:txBody>
        </p:sp>
        <p:sp>
          <p:nvSpPr>
            <p:cNvPr id="297" name="Google Shape;297;p31"/>
            <p:cNvSpPr/>
            <p:nvPr/>
          </p:nvSpPr>
          <p:spPr>
            <a:xfrm>
              <a:off x="1632516" y="3098503"/>
              <a:ext cx="7665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298" name="Google Shape;298;p31"/>
            <p:cNvSpPr/>
            <p:nvPr/>
          </p:nvSpPr>
          <p:spPr>
            <a:xfrm>
              <a:off x="1632122" y="3098513"/>
              <a:ext cx="674400" cy="674400"/>
            </a:xfrm>
            <a:prstGeom prst="rtTriangle">
              <a:avLst/>
            </a:prstGeom>
            <a:solidFill>
              <a:srgbClr val="001230">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299" name="Google Shape;299;p31"/>
            <p:cNvSpPr/>
            <p:nvPr/>
          </p:nvSpPr>
          <p:spPr>
            <a:xfrm>
              <a:off x="1704736" y="3098553"/>
              <a:ext cx="674400" cy="6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Titillium Web Light"/>
                  <a:ea typeface="Titillium Web Light"/>
                  <a:cs typeface="Titillium Web Light"/>
                  <a:sym typeface="Titillium Web Light"/>
                </a:rPr>
                <a:t>4</a:t>
              </a:r>
              <a:endParaRPr sz="1800">
                <a:solidFill>
                  <a:srgbClr val="FFFFFF"/>
                </a:solidFill>
                <a:latin typeface="Titillium Web Light"/>
                <a:ea typeface="Titillium Web Light"/>
                <a:cs typeface="Titillium Web Light"/>
                <a:sym typeface="Titillium Web Light"/>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2"/>
          <p:cNvSpPr/>
          <p:nvPr/>
        </p:nvSpPr>
        <p:spPr>
          <a:xfrm>
            <a:off x="3937175" y="2175800"/>
            <a:ext cx="5212800" cy="192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txBox="1">
            <a:spLocks noGrp="1"/>
          </p:cNvSpPr>
          <p:nvPr>
            <p:ph type="title"/>
          </p:nvPr>
        </p:nvSpPr>
        <p:spPr>
          <a:xfrm>
            <a:off x="457200" y="145950"/>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Random Forest Regression</a:t>
            </a:r>
            <a:endParaRPr/>
          </a:p>
        </p:txBody>
      </p:sp>
      <p:pic>
        <p:nvPicPr>
          <p:cNvPr id="306" name="Google Shape;306;p32"/>
          <p:cNvPicPr preferRelativeResize="0"/>
          <p:nvPr/>
        </p:nvPicPr>
        <p:blipFill rotWithShape="1">
          <a:blip r:embed="rId3">
            <a:alphaModFix/>
          </a:blip>
          <a:srcRect t="2524"/>
          <a:stretch/>
        </p:blipFill>
        <p:spPr>
          <a:xfrm>
            <a:off x="3931100" y="2360825"/>
            <a:ext cx="5212901" cy="2567275"/>
          </a:xfrm>
          <a:prstGeom prst="rect">
            <a:avLst/>
          </a:prstGeom>
          <a:noFill/>
          <a:ln>
            <a:noFill/>
          </a:ln>
        </p:spPr>
      </p:pic>
      <p:sp>
        <p:nvSpPr>
          <p:cNvPr id="307" name="Google Shape;307;p32"/>
          <p:cNvSpPr txBox="1">
            <a:spLocks noGrp="1"/>
          </p:cNvSpPr>
          <p:nvPr>
            <p:ph type="body" idx="1"/>
          </p:nvPr>
        </p:nvSpPr>
        <p:spPr>
          <a:xfrm>
            <a:off x="309175" y="1236350"/>
            <a:ext cx="6025500" cy="2597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For each cluster, perform random forest regression:</a:t>
            </a:r>
            <a:endParaRPr/>
          </a:p>
          <a:p>
            <a:pPr marL="0" lvl="0" indent="457200" algn="l" rtl="0">
              <a:spcBef>
                <a:spcPts val="600"/>
              </a:spcBef>
              <a:spcAft>
                <a:spcPts val="0"/>
              </a:spcAft>
              <a:buNone/>
            </a:pPr>
            <a:r>
              <a:rPr lang="en"/>
              <a:t>X = joke tags</a:t>
            </a:r>
            <a:endParaRPr/>
          </a:p>
          <a:p>
            <a:pPr marL="0" lvl="0" indent="457200" algn="l" rtl="0">
              <a:spcBef>
                <a:spcPts val="600"/>
              </a:spcBef>
              <a:spcAft>
                <a:spcPts val="0"/>
              </a:spcAft>
              <a:buNone/>
            </a:pPr>
            <a:r>
              <a:rPr lang="en"/>
              <a:t>y = joke scores</a:t>
            </a:r>
            <a:endParaRPr/>
          </a:p>
          <a:p>
            <a:pPr marL="0" lvl="0" indent="0" algn="l" rtl="0">
              <a:spcBef>
                <a:spcPts val="600"/>
              </a:spcBef>
              <a:spcAft>
                <a:spcPts val="0"/>
              </a:spcAft>
              <a:buNone/>
            </a:pPr>
            <a:r>
              <a:rPr lang="en"/>
              <a:t>Then we extract the feature</a:t>
            </a:r>
            <a:br>
              <a:rPr lang="en"/>
            </a:br>
            <a:r>
              <a:rPr lang="en"/>
              <a:t>importances.</a:t>
            </a:r>
            <a:endParaRPr/>
          </a:p>
        </p:txBody>
      </p:sp>
      <p:sp>
        <p:nvSpPr>
          <p:cNvPr id="308" name="Google Shape;308;p32"/>
          <p:cNvSpPr txBox="1"/>
          <p:nvPr/>
        </p:nvSpPr>
        <p:spPr>
          <a:xfrm>
            <a:off x="3931100" y="2072225"/>
            <a:ext cx="52128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tillium Web Light"/>
                <a:ea typeface="Titillium Web Light"/>
                <a:cs typeface="Titillium Web Light"/>
                <a:sym typeface="Titillium Web Light"/>
              </a:rPr>
              <a:t>Feature Importances</a:t>
            </a:r>
            <a:endParaRPr>
              <a:latin typeface="Titillium Web Light"/>
              <a:ea typeface="Titillium Web Light"/>
              <a:cs typeface="Titillium Web Light"/>
              <a:sym typeface="Titillium Web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3"/>
          <p:cNvSpPr txBox="1">
            <a:spLocks noGrp="1"/>
          </p:cNvSpPr>
          <p:nvPr>
            <p:ph type="title"/>
          </p:nvPr>
        </p:nvSpPr>
        <p:spPr>
          <a:xfrm>
            <a:off x="457200" y="434575"/>
            <a:ext cx="5537400" cy="106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Explore some of the most important features</a:t>
            </a:r>
            <a:endParaRPr/>
          </a:p>
        </p:txBody>
      </p:sp>
      <p:graphicFrame>
        <p:nvGraphicFramePr>
          <p:cNvPr id="314" name="Google Shape;314;p33"/>
          <p:cNvGraphicFramePr/>
          <p:nvPr/>
        </p:nvGraphicFramePr>
        <p:xfrm>
          <a:off x="864250" y="2068606"/>
          <a:ext cx="6025500" cy="2054955"/>
        </p:xfrm>
        <a:graphic>
          <a:graphicData uri="http://schemas.openxmlformats.org/drawingml/2006/table">
            <a:tbl>
              <a:tblPr>
                <a:noFill/>
                <a:tableStyleId>{400F53C2-2F3D-4C1A-A75F-252CA12F9B00}</a:tableStyleId>
              </a:tblPr>
              <a:tblGrid>
                <a:gridCol w="1624800">
                  <a:extLst>
                    <a:ext uri="{9D8B030D-6E8A-4147-A177-3AD203B41FA5}">
                      <a16:colId xmlns:a16="http://schemas.microsoft.com/office/drawing/2014/main" val="20000"/>
                    </a:ext>
                  </a:extLst>
                </a:gridCol>
                <a:gridCol w="1484150">
                  <a:extLst>
                    <a:ext uri="{9D8B030D-6E8A-4147-A177-3AD203B41FA5}">
                      <a16:colId xmlns:a16="http://schemas.microsoft.com/office/drawing/2014/main" val="20001"/>
                    </a:ext>
                  </a:extLst>
                </a:gridCol>
                <a:gridCol w="1484175">
                  <a:extLst>
                    <a:ext uri="{9D8B030D-6E8A-4147-A177-3AD203B41FA5}">
                      <a16:colId xmlns:a16="http://schemas.microsoft.com/office/drawing/2014/main" val="20002"/>
                    </a:ext>
                  </a:extLst>
                </a:gridCol>
                <a:gridCol w="1432375">
                  <a:extLst>
                    <a:ext uri="{9D8B030D-6E8A-4147-A177-3AD203B41FA5}">
                      <a16:colId xmlns:a16="http://schemas.microsoft.com/office/drawing/2014/main" val="20003"/>
                    </a:ext>
                  </a:extLst>
                </a:gridCol>
              </a:tblGrid>
              <a:tr h="683375">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Joke types</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Language</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Pun</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Sex</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0"/>
                  </a:ext>
                </a:extLst>
              </a:tr>
              <a:tr h="683375">
                <a:tc>
                  <a:txBody>
                    <a:bodyPr/>
                    <a:lstStyle/>
                    <a:p>
                      <a:pPr marL="0" lvl="0" indent="0" algn="r" rtl="0">
                        <a:spcBef>
                          <a:spcPts val="0"/>
                        </a:spcBef>
                        <a:spcAft>
                          <a:spcPts val="0"/>
                        </a:spcAft>
                        <a:buNone/>
                      </a:pPr>
                      <a:r>
                        <a:rPr lang="en" sz="1800">
                          <a:solidFill>
                            <a:schemeClr val="lt1"/>
                          </a:solidFill>
                          <a:latin typeface="Titillium Web Light"/>
                          <a:ea typeface="Titillium Web Light"/>
                          <a:cs typeface="Titillium Web Light"/>
                          <a:sym typeface="Titillium Web Light"/>
                        </a:rPr>
                        <a:t>More prefered by clusters:</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1, 2, 3</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3, 4</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1, 2, 3</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1"/>
                  </a:ext>
                </a:extLst>
              </a:tr>
              <a:tr h="683375">
                <a:tc>
                  <a:txBody>
                    <a:bodyPr/>
                    <a:lstStyle/>
                    <a:p>
                      <a:pPr marL="0" lvl="0" indent="0" algn="r" rtl="0">
                        <a:spcBef>
                          <a:spcPts val="0"/>
                        </a:spcBef>
                        <a:spcAft>
                          <a:spcPts val="0"/>
                        </a:spcAft>
                        <a:buClr>
                          <a:schemeClr val="dk1"/>
                        </a:buClr>
                        <a:buSzPts val="1100"/>
                        <a:buFont typeface="Arial"/>
                        <a:buNone/>
                      </a:pPr>
                      <a:r>
                        <a:rPr lang="en" sz="1800">
                          <a:solidFill>
                            <a:schemeClr val="lt1"/>
                          </a:solidFill>
                          <a:latin typeface="Titillium Web Light"/>
                          <a:ea typeface="Titillium Web Light"/>
                          <a:cs typeface="Titillium Web Light"/>
                          <a:sym typeface="Titillium Web Light"/>
                        </a:rPr>
                        <a:t>Less prefered by clusters:</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0, 4</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0, 1, 2</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0, 4</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txBox="1">
            <a:spLocks noGrp="1"/>
          </p:cNvSpPr>
          <p:nvPr>
            <p:ph type="ctrTitle"/>
          </p:nvPr>
        </p:nvSpPr>
        <p:spPr>
          <a:xfrm>
            <a:off x="685800" y="666075"/>
            <a:ext cx="5796900" cy="207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5.</a:t>
            </a:r>
            <a:endParaRPr/>
          </a:p>
          <a:p>
            <a:pPr marL="0" lvl="0" indent="0" algn="l" rtl="0">
              <a:spcBef>
                <a:spcPts val="0"/>
              </a:spcBef>
              <a:spcAft>
                <a:spcPts val="0"/>
              </a:spcAft>
              <a:buNone/>
            </a:pPr>
            <a:r>
              <a:rPr lang="en"/>
              <a:t>Application</a:t>
            </a:r>
            <a:endParaRPr/>
          </a:p>
        </p:txBody>
      </p:sp>
      <p:sp>
        <p:nvSpPr>
          <p:cNvPr id="320" name="Google Shape;320;p34"/>
          <p:cNvSpPr txBox="1">
            <a:spLocks noGrp="1"/>
          </p:cNvSpPr>
          <p:nvPr>
            <p:ph type="subTitle" idx="1"/>
          </p:nvPr>
        </p:nvSpPr>
        <p:spPr>
          <a:xfrm>
            <a:off x="685800" y="2840050"/>
            <a:ext cx="5796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Creating the Jokes Recommendation System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Focus:</a:t>
            </a:r>
            <a:endParaRPr/>
          </a:p>
        </p:txBody>
      </p:sp>
      <p:sp>
        <p:nvSpPr>
          <p:cNvPr id="326" name="Google Shape;326;p3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Recommendation favourite jokes</a:t>
            </a:r>
            <a:endParaRPr/>
          </a:p>
          <a:p>
            <a:pPr marL="457200" lvl="0" indent="-381000" algn="l" rtl="0">
              <a:spcBef>
                <a:spcPts val="0"/>
              </a:spcBef>
              <a:spcAft>
                <a:spcPts val="0"/>
              </a:spcAft>
              <a:buSzPts val="2400"/>
              <a:buChar char="▰"/>
            </a:pPr>
            <a:r>
              <a:rPr lang="en"/>
              <a:t>Target audience will be new users</a:t>
            </a:r>
            <a:endParaRPr/>
          </a:p>
          <a:p>
            <a:pPr marL="457200" lvl="0" indent="-381000" algn="l" rtl="0">
              <a:spcBef>
                <a:spcPts val="0"/>
              </a:spcBef>
              <a:spcAft>
                <a:spcPts val="0"/>
              </a:spcAft>
              <a:buSzPts val="2400"/>
              <a:buChar char="▰"/>
            </a:pPr>
            <a:r>
              <a:rPr lang="en"/>
              <a:t>Note that new users must rate some jokes before we can recommend them any</a:t>
            </a:r>
            <a:endParaRPr/>
          </a:p>
          <a:p>
            <a:pPr marL="0" lvl="0" indent="0" algn="l" rtl="0">
              <a:spcBef>
                <a:spcPts val="600"/>
              </a:spcBef>
              <a:spcAft>
                <a:spcPts val="0"/>
              </a:spcAft>
              <a:buNone/>
            </a:pPr>
            <a:endParaRPr/>
          </a:p>
        </p:txBody>
      </p:sp>
      <p:sp>
        <p:nvSpPr>
          <p:cNvPr id="327" name="Google Shape;327;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457200" y="434575"/>
            <a:ext cx="67581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000"/>
              <a:t>Steps to create recommendation system:</a:t>
            </a:r>
            <a:endParaRPr sz="3000"/>
          </a:p>
        </p:txBody>
      </p:sp>
      <p:sp>
        <p:nvSpPr>
          <p:cNvPr id="333" name="Google Shape;333;p3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b="1">
                <a:latin typeface="Titillium Web"/>
                <a:ea typeface="Titillium Web"/>
                <a:cs typeface="Titillium Web"/>
                <a:sym typeface="Titillium Web"/>
              </a:rPr>
              <a:t>Step 1:</a:t>
            </a:r>
            <a:endParaRPr sz="2400" b="1">
              <a:latin typeface="Titillium Web"/>
              <a:ea typeface="Titillium Web"/>
              <a:cs typeface="Titillium Web"/>
              <a:sym typeface="Titillium Web"/>
            </a:endParaRPr>
          </a:p>
          <a:p>
            <a:pPr marL="0" lvl="0" indent="0" algn="l" rtl="0">
              <a:spcBef>
                <a:spcPts val="600"/>
              </a:spcBef>
              <a:spcAft>
                <a:spcPts val="0"/>
              </a:spcAft>
              <a:buNone/>
            </a:pPr>
            <a:r>
              <a:rPr lang="en" sz="2400"/>
              <a:t>Classify new users into the user cluster </a:t>
            </a:r>
            <a:endParaRPr sz="2400"/>
          </a:p>
        </p:txBody>
      </p:sp>
      <p:sp>
        <p:nvSpPr>
          <p:cNvPr id="334" name="Google Shape;334;p3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b="1">
                <a:latin typeface="Titillium Web"/>
                <a:ea typeface="Titillium Web"/>
                <a:cs typeface="Titillium Web"/>
                <a:sym typeface="Titillium Web"/>
              </a:rPr>
              <a:t>Step 2:</a:t>
            </a:r>
            <a:endParaRPr sz="2400" b="1">
              <a:latin typeface="Titillium Web"/>
              <a:ea typeface="Titillium Web"/>
              <a:cs typeface="Titillium Web"/>
              <a:sym typeface="Titillium Web"/>
            </a:endParaRPr>
          </a:p>
          <a:p>
            <a:pPr marL="0" lvl="0" indent="0" algn="l" rtl="0">
              <a:spcBef>
                <a:spcPts val="600"/>
              </a:spcBef>
              <a:spcAft>
                <a:spcPts val="0"/>
              </a:spcAft>
              <a:buNone/>
            </a:pPr>
            <a:r>
              <a:rPr lang="en" sz="2400"/>
              <a:t>Predict the most popular jokes they will like according to their cluster</a:t>
            </a:r>
            <a:endParaRPr sz="2400"/>
          </a:p>
        </p:txBody>
      </p:sp>
      <p:sp>
        <p:nvSpPr>
          <p:cNvPr id="335" name="Google Shape;335;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Step 1: Classify users</a:t>
            </a:r>
            <a:endParaRPr/>
          </a:p>
        </p:txBody>
      </p:sp>
      <p:sp>
        <p:nvSpPr>
          <p:cNvPr id="341" name="Google Shape;341;p37"/>
          <p:cNvSpPr txBox="1">
            <a:spLocks noGrp="1"/>
          </p:cNvSpPr>
          <p:nvPr>
            <p:ph type="body" idx="1"/>
          </p:nvPr>
        </p:nvSpPr>
        <p:spPr>
          <a:xfrm>
            <a:off x="457200" y="1428750"/>
            <a:ext cx="6228000" cy="3148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Recall that:</a:t>
            </a:r>
            <a:endParaRPr/>
          </a:p>
          <a:p>
            <a:pPr marL="457200" lvl="0" indent="-381000" algn="l" rtl="0">
              <a:spcBef>
                <a:spcPts val="600"/>
              </a:spcBef>
              <a:spcAft>
                <a:spcPts val="0"/>
              </a:spcAft>
              <a:buSzPts val="2400"/>
              <a:buChar char="▰"/>
            </a:pPr>
            <a:r>
              <a:rPr lang="en"/>
              <a:t>We have 5 user clusters from our kmeans ML model</a:t>
            </a:r>
            <a:endParaRPr/>
          </a:p>
          <a:p>
            <a:pPr marL="0" lvl="0" indent="0" algn="l" rtl="0">
              <a:spcBef>
                <a:spcPts val="600"/>
              </a:spcBef>
              <a:spcAft>
                <a:spcPts val="0"/>
              </a:spcAft>
              <a:buNone/>
            </a:pPr>
            <a:endParaRPr/>
          </a:p>
          <a:p>
            <a:pPr marL="0" lvl="0" indent="0" algn="l" rtl="0">
              <a:spcBef>
                <a:spcPts val="600"/>
              </a:spcBef>
              <a:spcAft>
                <a:spcPts val="0"/>
              </a:spcAft>
              <a:buNone/>
            </a:pPr>
            <a:r>
              <a:rPr lang="en"/>
              <a:t>To classify new users:</a:t>
            </a:r>
            <a:endParaRPr/>
          </a:p>
          <a:p>
            <a:pPr marL="457200" lvl="0" indent="-381000" algn="l" rtl="0">
              <a:spcBef>
                <a:spcPts val="600"/>
              </a:spcBef>
              <a:spcAft>
                <a:spcPts val="0"/>
              </a:spcAft>
              <a:buSzPts val="2400"/>
              <a:buChar char="▰"/>
            </a:pPr>
            <a:r>
              <a:rPr lang="en"/>
              <a:t>New user allocated to closest centroid:</a:t>
            </a:r>
            <a:endParaRPr/>
          </a:p>
          <a:p>
            <a:pPr marL="457200" lvl="0" indent="0" algn="l" rtl="0">
              <a:spcBef>
                <a:spcPts val="600"/>
              </a:spcBef>
              <a:spcAft>
                <a:spcPts val="0"/>
              </a:spcAft>
              <a:buNone/>
            </a:pPr>
            <a:r>
              <a:rPr lang="en"/>
              <a:t>Distance can be calculated by euclidean or cosine (Euclidean worked better)</a:t>
            </a:r>
            <a:endParaRPr/>
          </a:p>
        </p:txBody>
      </p:sp>
      <p:sp>
        <p:nvSpPr>
          <p:cNvPr id="342" name="Google Shape;342;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343" name="Google Shape;343;p37"/>
          <p:cNvPicPr preferRelativeResize="0"/>
          <p:nvPr/>
        </p:nvPicPr>
        <p:blipFill>
          <a:blip r:embed="rId3">
            <a:alphaModFix/>
          </a:blip>
          <a:stretch>
            <a:fillRect/>
          </a:stretch>
        </p:blipFill>
        <p:spPr>
          <a:xfrm>
            <a:off x="6373800" y="2421274"/>
            <a:ext cx="2770199" cy="17560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Step 2: Predict Jokes</a:t>
            </a:r>
            <a:endParaRPr/>
          </a:p>
        </p:txBody>
      </p:sp>
      <p:sp>
        <p:nvSpPr>
          <p:cNvPr id="349" name="Google Shape;349;p38"/>
          <p:cNvSpPr txBox="1">
            <a:spLocks noGrp="1"/>
          </p:cNvSpPr>
          <p:nvPr>
            <p:ph type="body" idx="1"/>
          </p:nvPr>
        </p:nvSpPr>
        <p:spPr>
          <a:xfrm>
            <a:off x="457200" y="1428750"/>
            <a:ext cx="6228000" cy="3148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Recall that:</a:t>
            </a:r>
            <a:endParaRPr/>
          </a:p>
          <a:p>
            <a:pPr marL="457200" lvl="0" indent="-381000" algn="l" rtl="0">
              <a:spcBef>
                <a:spcPts val="600"/>
              </a:spcBef>
              <a:spcAft>
                <a:spcPts val="0"/>
              </a:spcAft>
              <a:buSzPts val="2400"/>
              <a:buChar char="▰"/>
            </a:pPr>
            <a:r>
              <a:rPr lang="en"/>
              <a:t>We have assigned users to their cluster</a:t>
            </a:r>
            <a:endParaRPr/>
          </a:p>
          <a:p>
            <a:pPr marL="0" lvl="0" indent="0" algn="l" rtl="0">
              <a:spcBef>
                <a:spcPts val="600"/>
              </a:spcBef>
              <a:spcAft>
                <a:spcPts val="0"/>
              </a:spcAft>
              <a:buNone/>
            </a:pPr>
            <a:endParaRPr/>
          </a:p>
          <a:p>
            <a:pPr marL="0" lvl="0" indent="0" algn="l" rtl="0">
              <a:spcBef>
                <a:spcPts val="600"/>
              </a:spcBef>
              <a:spcAft>
                <a:spcPts val="0"/>
              </a:spcAft>
              <a:buNone/>
            </a:pPr>
            <a:r>
              <a:rPr lang="en"/>
              <a:t>To recommend jokes:</a:t>
            </a:r>
            <a:endParaRPr/>
          </a:p>
          <a:p>
            <a:pPr marL="457200" lvl="0" indent="-381000" algn="l" rtl="0">
              <a:spcBef>
                <a:spcPts val="600"/>
              </a:spcBef>
              <a:spcAft>
                <a:spcPts val="0"/>
              </a:spcAft>
              <a:buSzPts val="2400"/>
              <a:buChar char="▰"/>
            </a:pPr>
            <a:r>
              <a:rPr lang="en"/>
              <a:t>Predict rating of new jokes by new user</a:t>
            </a:r>
            <a:endParaRPr/>
          </a:p>
          <a:p>
            <a:pPr marL="457200" lvl="0" indent="-381000" algn="l" rtl="0">
              <a:spcBef>
                <a:spcPts val="0"/>
              </a:spcBef>
              <a:spcAft>
                <a:spcPts val="0"/>
              </a:spcAft>
              <a:buSzPts val="2400"/>
              <a:buChar char="▰"/>
            </a:pPr>
            <a:r>
              <a:rPr lang="en"/>
              <a:t>Make sure they DID NOT read them before</a:t>
            </a:r>
            <a:endParaRPr/>
          </a:p>
          <a:p>
            <a:pPr marL="457200" lvl="0" indent="-381000" algn="l" rtl="0">
              <a:spcBef>
                <a:spcPts val="0"/>
              </a:spcBef>
              <a:spcAft>
                <a:spcPts val="0"/>
              </a:spcAft>
              <a:buSzPts val="2400"/>
              <a:buChar char="▰"/>
            </a:pPr>
            <a:r>
              <a:rPr lang="en"/>
              <a:t>Select highest 10 (funniest 10)</a:t>
            </a:r>
            <a:endParaRPr/>
          </a:p>
        </p:txBody>
      </p:sp>
      <p:sp>
        <p:nvSpPr>
          <p:cNvPr id="350" name="Google Shape;350;p3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351" name="Google Shape;351;p38"/>
          <p:cNvPicPr preferRelativeResize="0"/>
          <p:nvPr/>
        </p:nvPicPr>
        <p:blipFill>
          <a:blip r:embed="rId3">
            <a:alphaModFix/>
          </a:blip>
          <a:stretch>
            <a:fillRect/>
          </a:stretch>
        </p:blipFill>
        <p:spPr>
          <a:xfrm>
            <a:off x="6604625" y="2595850"/>
            <a:ext cx="2154001" cy="2154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9"/>
          <p:cNvSpPr txBox="1">
            <a:spLocks noGrp="1"/>
          </p:cNvSpPr>
          <p:nvPr>
            <p:ph type="ctrTitle"/>
          </p:nvPr>
        </p:nvSpPr>
        <p:spPr>
          <a:xfrm>
            <a:off x="685800" y="666075"/>
            <a:ext cx="5796900" cy="207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6.</a:t>
            </a:r>
            <a:endParaRPr/>
          </a:p>
          <a:p>
            <a:pPr marL="0" lvl="0" indent="0" algn="l" rtl="0">
              <a:spcBef>
                <a:spcPts val="0"/>
              </a:spcBef>
              <a:spcAft>
                <a:spcPts val="0"/>
              </a:spcAft>
              <a:buNone/>
            </a:pPr>
            <a:r>
              <a:rPr lang="en"/>
              <a:t>Validation</a:t>
            </a:r>
            <a:endParaRPr/>
          </a:p>
        </p:txBody>
      </p:sp>
      <p:sp>
        <p:nvSpPr>
          <p:cNvPr id="357" name="Google Shape;357;p39"/>
          <p:cNvSpPr txBox="1">
            <a:spLocks noGrp="1"/>
          </p:cNvSpPr>
          <p:nvPr>
            <p:ph type="subTitle" idx="1"/>
          </p:nvPr>
        </p:nvSpPr>
        <p:spPr>
          <a:xfrm>
            <a:off x="685800" y="2869675"/>
            <a:ext cx="57324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Discussing accuracy of ML and effectiveness of recommendation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idx="4294967295"/>
          </p:nvPr>
        </p:nvSpPr>
        <p:spPr>
          <a:xfrm>
            <a:off x="685800" y="2573950"/>
            <a:ext cx="5278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Dataset</a:t>
            </a:r>
            <a:endParaRPr sz="6000"/>
          </a:p>
        </p:txBody>
      </p:sp>
      <p:sp>
        <p:nvSpPr>
          <p:cNvPr id="67" name="Google Shape;67;p13"/>
          <p:cNvSpPr txBox="1">
            <a:spLocks noGrp="1"/>
          </p:cNvSpPr>
          <p:nvPr>
            <p:ph type="subTitle" idx="4294967295"/>
          </p:nvPr>
        </p:nvSpPr>
        <p:spPr>
          <a:xfrm>
            <a:off x="685800" y="3716352"/>
            <a:ext cx="52788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HTMLs and Ratings</a:t>
            </a:r>
            <a:endParaRPr/>
          </a:p>
        </p:txBody>
      </p:sp>
      <p:grpSp>
        <p:nvGrpSpPr>
          <p:cNvPr id="68" name="Google Shape;68;p13"/>
          <p:cNvGrpSpPr/>
          <p:nvPr/>
        </p:nvGrpSpPr>
        <p:grpSpPr>
          <a:xfrm>
            <a:off x="1745961" y="352459"/>
            <a:ext cx="1675491" cy="1675513"/>
            <a:chOff x="6643075" y="3664250"/>
            <a:chExt cx="407950" cy="407975"/>
          </a:xfrm>
        </p:grpSpPr>
        <p:sp>
          <p:nvSpPr>
            <p:cNvPr id="69" name="Google Shape;69;p1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3"/>
          <p:cNvGrpSpPr/>
          <p:nvPr/>
        </p:nvGrpSpPr>
        <p:grpSpPr>
          <a:xfrm rot="727535">
            <a:off x="750467" y="1987952"/>
            <a:ext cx="688825" cy="688786"/>
            <a:chOff x="576250" y="4319400"/>
            <a:chExt cx="442075" cy="442050"/>
          </a:xfrm>
        </p:grpSpPr>
        <p:sp>
          <p:nvSpPr>
            <p:cNvPr id="72" name="Google Shape;72;p1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3"/>
          <p:cNvSpPr/>
          <p:nvPr/>
        </p:nvSpPr>
        <p:spPr>
          <a:xfrm>
            <a:off x="1344744" y="738932"/>
            <a:ext cx="261927" cy="2500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rot="2697461">
            <a:off x="3070537" y="2019141"/>
            <a:ext cx="397516" cy="37956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3385024" y="1802439"/>
            <a:ext cx="159240" cy="152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rot="1280389">
            <a:off x="1163299" y="1493211"/>
            <a:ext cx="159248" cy="15210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xfrm>
            <a:off x="457200" y="434575"/>
            <a:ext cx="67581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000"/>
              <a:t>Effectiveness is dependent on:</a:t>
            </a:r>
            <a:endParaRPr sz="3000"/>
          </a:p>
        </p:txBody>
      </p:sp>
      <p:sp>
        <p:nvSpPr>
          <p:cNvPr id="363" name="Google Shape;363;p40"/>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b="1">
                <a:latin typeface="Titillium Web"/>
                <a:ea typeface="Titillium Web"/>
                <a:cs typeface="Titillium Web"/>
                <a:sym typeface="Titillium Web"/>
              </a:rPr>
              <a:t>1)</a:t>
            </a:r>
            <a:r>
              <a:rPr lang="en" sz="2400"/>
              <a:t> Accuracy of cluster in predicting joke ratings</a:t>
            </a:r>
            <a:endParaRPr sz="2400"/>
          </a:p>
        </p:txBody>
      </p:sp>
      <p:sp>
        <p:nvSpPr>
          <p:cNvPr id="364" name="Google Shape;364;p40"/>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b="1">
                <a:latin typeface="Titillium Web"/>
                <a:ea typeface="Titillium Web"/>
                <a:cs typeface="Titillium Web"/>
                <a:sym typeface="Titillium Web"/>
              </a:rPr>
              <a:t>2) </a:t>
            </a:r>
            <a:r>
              <a:rPr lang="en" sz="2400"/>
              <a:t>Accuracy of clustering user in correct cluster</a:t>
            </a:r>
            <a:endParaRPr sz="2400"/>
          </a:p>
        </p:txBody>
      </p:sp>
      <p:sp>
        <p:nvSpPr>
          <p:cNvPr id="365" name="Google Shape;365;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1"/>
          <p:cNvSpPr txBox="1">
            <a:spLocks noGrp="1"/>
          </p:cNvSpPr>
          <p:nvPr>
            <p:ph type="title"/>
          </p:nvPr>
        </p:nvSpPr>
        <p:spPr>
          <a:xfrm>
            <a:off x="457200" y="1425175"/>
            <a:ext cx="4448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Accuracy of cluster in predicting joke ratings</a:t>
            </a:r>
            <a:endParaRPr/>
          </a:p>
        </p:txBody>
      </p:sp>
      <p:sp>
        <p:nvSpPr>
          <p:cNvPr id="371" name="Google Shape;371;p41"/>
          <p:cNvSpPr txBox="1">
            <a:spLocks noGrp="1"/>
          </p:cNvSpPr>
          <p:nvPr>
            <p:ph type="body" idx="1"/>
          </p:nvPr>
        </p:nvSpPr>
        <p:spPr>
          <a:xfrm>
            <a:off x="457200" y="2419350"/>
            <a:ext cx="4448700" cy="23304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Comparing the distance between predicted scores and real scores</a:t>
            </a:r>
            <a:endParaRPr/>
          </a:p>
          <a:p>
            <a:pPr marL="457200" lvl="0" indent="-381000" algn="l" rtl="0">
              <a:spcBef>
                <a:spcPts val="0"/>
              </a:spcBef>
              <a:spcAft>
                <a:spcPts val="0"/>
              </a:spcAft>
              <a:buSzPts val="2400"/>
              <a:buChar char="▰"/>
            </a:pPr>
            <a:r>
              <a:rPr lang="en"/>
              <a:t>Compare standard deviation before cluster creation and after cluster creation</a:t>
            </a:r>
            <a:endParaRPr/>
          </a:p>
        </p:txBody>
      </p:sp>
      <p:sp>
        <p:nvSpPr>
          <p:cNvPr id="372" name="Google Shape;372;p4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373" name="Google Shape;373;p41"/>
          <p:cNvPicPr preferRelativeResize="0"/>
          <p:nvPr/>
        </p:nvPicPr>
        <p:blipFill>
          <a:blip r:embed="rId3">
            <a:alphaModFix/>
          </a:blip>
          <a:stretch>
            <a:fillRect/>
          </a:stretch>
        </p:blipFill>
        <p:spPr>
          <a:xfrm>
            <a:off x="5095975" y="1115875"/>
            <a:ext cx="3933299" cy="377973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42"/>
          <p:cNvSpPr txBox="1">
            <a:spLocks noGrp="1"/>
          </p:cNvSpPr>
          <p:nvPr>
            <p:ph type="title"/>
          </p:nvPr>
        </p:nvSpPr>
        <p:spPr>
          <a:xfrm>
            <a:off x="87038" y="3996450"/>
            <a:ext cx="4754100" cy="138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dirty="0"/>
              <a:t>un-clustered data</a:t>
            </a:r>
            <a:endParaRPr sz="2400" dirty="0"/>
          </a:p>
          <a:p>
            <a:pPr marL="0" lvl="0" indent="0" algn="l" rtl="0">
              <a:spcBef>
                <a:spcPts val="0"/>
              </a:spcBef>
              <a:spcAft>
                <a:spcPts val="0"/>
              </a:spcAft>
              <a:buClr>
                <a:schemeClr val="dk1"/>
              </a:buClr>
              <a:buSzPts val="1100"/>
              <a:buFont typeface="Arial"/>
              <a:buNone/>
            </a:pPr>
            <a:r>
              <a:rPr lang="en" sz="2400" b="0" dirty="0"/>
              <a:t>Predicted vs real score distance</a:t>
            </a:r>
            <a:endParaRPr sz="2400" b="0" dirty="0"/>
          </a:p>
          <a:p>
            <a:pPr marL="0" lvl="0" indent="0" algn="l" rtl="0">
              <a:spcBef>
                <a:spcPts val="0"/>
              </a:spcBef>
              <a:spcAft>
                <a:spcPts val="0"/>
              </a:spcAft>
              <a:buNone/>
            </a:pPr>
            <a:endParaRPr sz="2400" b="0" dirty="0"/>
          </a:p>
        </p:txBody>
      </p:sp>
      <p:sp>
        <p:nvSpPr>
          <p:cNvPr id="379" name="Google Shape;379;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380" name="Google Shape;380;p42"/>
          <p:cNvPicPr preferRelativeResize="0"/>
          <p:nvPr/>
        </p:nvPicPr>
        <p:blipFill>
          <a:blip r:embed="rId4">
            <a:alphaModFix/>
          </a:blip>
          <a:stretch>
            <a:fillRect/>
          </a:stretch>
        </p:blipFill>
        <p:spPr>
          <a:xfrm>
            <a:off x="0" y="226500"/>
            <a:ext cx="4372726" cy="4012799"/>
          </a:xfrm>
          <a:prstGeom prst="rect">
            <a:avLst/>
          </a:prstGeom>
          <a:noFill/>
          <a:ln>
            <a:noFill/>
          </a:ln>
        </p:spPr>
      </p:pic>
      <p:sp>
        <p:nvSpPr>
          <p:cNvPr id="381" name="Google Shape;381;p42"/>
          <p:cNvSpPr txBox="1">
            <a:spLocks noGrp="1"/>
          </p:cNvSpPr>
          <p:nvPr>
            <p:ph type="title"/>
          </p:nvPr>
        </p:nvSpPr>
        <p:spPr>
          <a:xfrm>
            <a:off x="4841138" y="3996450"/>
            <a:ext cx="4754100" cy="138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a:t>clustered </a:t>
            </a:r>
            <a:r>
              <a:rPr lang="en" sz="2400" dirty="0"/>
              <a:t>data</a:t>
            </a:r>
            <a:endParaRPr sz="2400" dirty="0"/>
          </a:p>
          <a:p>
            <a:pPr marL="0" lvl="0" indent="0" algn="l" rtl="0">
              <a:spcBef>
                <a:spcPts val="0"/>
              </a:spcBef>
              <a:spcAft>
                <a:spcPts val="0"/>
              </a:spcAft>
              <a:buNone/>
            </a:pPr>
            <a:r>
              <a:rPr lang="en" sz="2400" b="0" dirty="0"/>
              <a:t>Predicted vs real score distance</a:t>
            </a:r>
            <a:endParaRPr sz="2400" b="0" dirty="0"/>
          </a:p>
          <a:p>
            <a:pPr marL="0" lvl="0" indent="0" algn="l" rtl="0">
              <a:spcBef>
                <a:spcPts val="0"/>
              </a:spcBef>
              <a:spcAft>
                <a:spcPts val="0"/>
              </a:spcAft>
              <a:buNone/>
            </a:pPr>
            <a:endParaRPr sz="2400" dirty="0"/>
          </a:p>
        </p:txBody>
      </p:sp>
      <p:pic>
        <p:nvPicPr>
          <p:cNvPr id="382" name="Google Shape;382;p42"/>
          <p:cNvPicPr preferRelativeResize="0"/>
          <p:nvPr/>
        </p:nvPicPr>
        <p:blipFill>
          <a:blip r:embed="rId5">
            <a:alphaModFix/>
          </a:blip>
          <a:stretch>
            <a:fillRect/>
          </a:stretch>
        </p:blipFill>
        <p:spPr>
          <a:xfrm>
            <a:off x="4554775" y="226500"/>
            <a:ext cx="4474500" cy="4012800"/>
          </a:xfrm>
          <a:prstGeom prst="rect">
            <a:avLst/>
          </a:prstGeom>
          <a:noFill/>
          <a:ln>
            <a:noFill/>
          </a:ln>
        </p:spPr>
      </p:pic>
      <p:cxnSp>
        <p:nvCxnSpPr>
          <p:cNvPr id="383" name="Google Shape;383;p42"/>
          <p:cNvCxnSpPr/>
          <p:nvPr/>
        </p:nvCxnSpPr>
        <p:spPr>
          <a:xfrm rot="10800000" flipH="1">
            <a:off x="372775" y="1334200"/>
            <a:ext cx="8656500" cy="88800"/>
          </a:xfrm>
          <a:prstGeom prst="straightConnector1">
            <a:avLst/>
          </a:prstGeom>
          <a:noFill/>
          <a:ln w="76200" cap="flat" cmpd="sng">
            <a:solidFill>
              <a:srgbClr val="FF0000"/>
            </a:solidFill>
            <a:prstDash val="solid"/>
            <a:round/>
            <a:headEnd type="none" w="med" len="med"/>
            <a:tailEnd type="none" w="med" len="med"/>
          </a:ln>
        </p:spPr>
      </p:cxnSp>
      <p:cxnSp>
        <p:nvCxnSpPr>
          <p:cNvPr id="384" name="Google Shape;384;p42"/>
          <p:cNvCxnSpPr/>
          <p:nvPr/>
        </p:nvCxnSpPr>
        <p:spPr>
          <a:xfrm rot="10800000" flipH="1">
            <a:off x="291175" y="3379650"/>
            <a:ext cx="8819700" cy="44400"/>
          </a:xfrm>
          <a:prstGeom prst="straightConnector1">
            <a:avLst/>
          </a:prstGeom>
          <a:noFill/>
          <a:ln w="76200" cap="flat" cmpd="sng">
            <a:solidFill>
              <a:srgbClr val="FF00FF"/>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8"/>
        <p:cNvGrpSpPr/>
        <p:nvPr/>
      </p:nvGrpSpPr>
      <p:grpSpPr>
        <a:xfrm>
          <a:off x="0" y="0"/>
          <a:ext cx="0" cy="0"/>
          <a:chOff x="0" y="0"/>
          <a:chExt cx="0" cy="0"/>
        </a:xfrm>
      </p:grpSpPr>
      <p:sp>
        <p:nvSpPr>
          <p:cNvPr id="389" name="Google Shape;389;p43"/>
          <p:cNvSpPr txBox="1">
            <a:spLocks noGrp="1"/>
          </p:cNvSpPr>
          <p:nvPr>
            <p:ph type="title"/>
          </p:nvPr>
        </p:nvSpPr>
        <p:spPr>
          <a:xfrm>
            <a:off x="108775" y="3763450"/>
            <a:ext cx="4754100" cy="138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a:t>STD DEV</a:t>
            </a:r>
            <a:endParaRPr sz="2400"/>
          </a:p>
          <a:p>
            <a:pPr marL="0" lvl="0" indent="0" algn="l" rtl="0">
              <a:spcBef>
                <a:spcPts val="0"/>
              </a:spcBef>
              <a:spcAft>
                <a:spcPts val="0"/>
              </a:spcAft>
              <a:buNone/>
            </a:pPr>
            <a:r>
              <a:rPr lang="en" sz="2400" b="0"/>
              <a:t>Black-Without clusters</a:t>
            </a:r>
            <a:endParaRPr sz="2400" b="0"/>
          </a:p>
          <a:p>
            <a:pPr marL="0" lvl="0" indent="0" algn="l" rtl="0">
              <a:spcBef>
                <a:spcPts val="0"/>
              </a:spcBef>
              <a:spcAft>
                <a:spcPts val="0"/>
              </a:spcAft>
              <a:buNone/>
            </a:pPr>
            <a:r>
              <a:rPr lang="en" sz="2400" b="0"/>
              <a:t>Coloured-the 5 clusters</a:t>
            </a:r>
            <a:endParaRPr sz="2400" b="0"/>
          </a:p>
        </p:txBody>
      </p:sp>
      <p:sp>
        <p:nvSpPr>
          <p:cNvPr id="390" name="Google Shape;390;p4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391" name="Google Shape;391;p43"/>
          <p:cNvPicPr preferRelativeResize="0"/>
          <p:nvPr/>
        </p:nvPicPr>
        <p:blipFill>
          <a:blip r:embed="rId4">
            <a:alphaModFix/>
          </a:blip>
          <a:stretch>
            <a:fillRect/>
          </a:stretch>
        </p:blipFill>
        <p:spPr>
          <a:xfrm>
            <a:off x="1172925" y="0"/>
            <a:ext cx="7307650" cy="4991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457200" y="1425175"/>
            <a:ext cx="4448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Accuracy of clustering user in correct cluster</a:t>
            </a:r>
            <a:endParaRPr/>
          </a:p>
        </p:txBody>
      </p:sp>
      <p:sp>
        <p:nvSpPr>
          <p:cNvPr id="397" name="Google Shape;397;p44"/>
          <p:cNvSpPr txBox="1">
            <a:spLocks noGrp="1"/>
          </p:cNvSpPr>
          <p:nvPr>
            <p:ph type="body" idx="1"/>
          </p:nvPr>
        </p:nvSpPr>
        <p:spPr>
          <a:xfrm>
            <a:off x="457200" y="2419350"/>
            <a:ext cx="4448700" cy="23304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Compared to ML of re-clustering of all data (original jester data and new user data)</a:t>
            </a:r>
            <a:endParaRPr/>
          </a:p>
          <a:p>
            <a:pPr marL="457200" lvl="0" indent="-381000" algn="l" rtl="0">
              <a:spcBef>
                <a:spcPts val="0"/>
              </a:spcBef>
              <a:spcAft>
                <a:spcPts val="0"/>
              </a:spcAft>
              <a:buSzPts val="2400"/>
              <a:buChar char="▰"/>
            </a:pPr>
            <a:r>
              <a:rPr lang="en"/>
              <a:t>V-measure score</a:t>
            </a:r>
            <a:endParaRPr/>
          </a:p>
        </p:txBody>
      </p:sp>
      <p:sp>
        <p:nvSpPr>
          <p:cNvPr id="398" name="Google Shape;398;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399" name="Google Shape;399;p44"/>
          <p:cNvPicPr preferRelativeResize="0"/>
          <p:nvPr/>
        </p:nvPicPr>
        <p:blipFill rotWithShape="1">
          <a:blip r:embed="rId3">
            <a:alphaModFix/>
          </a:blip>
          <a:srcRect/>
          <a:stretch/>
        </p:blipFill>
        <p:spPr>
          <a:xfrm>
            <a:off x="6104275" y="3323199"/>
            <a:ext cx="2770199" cy="1756048"/>
          </a:xfrm>
          <a:prstGeom prst="rect">
            <a:avLst/>
          </a:prstGeom>
          <a:noFill/>
          <a:ln>
            <a:noFill/>
          </a:ln>
        </p:spPr>
      </p:pic>
      <p:pic>
        <p:nvPicPr>
          <p:cNvPr id="400" name="Google Shape;400;p44"/>
          <p:cNvPicPr preferRelativeResize="0"/>
          <p:nvPr/>
        </p:nvPicPr>
        <p:blipFill>
          <a:blip r:embed="rId4">
            <a:alphaModFix/>
          </a:blip>
          <a:stretch>
            <a:fillRect/>
          </a:stretch>
        </p:blipFill>
        <p:spPr>
          <a:xfrm>
            <a:off x="5958775" y="76900"/>
            <a:ext cx="857400" cy="857400"/>
          </a:xfrm>
          <a:prstGeom prst="rect">
            <a:avLst/>
          </a:prstGeom>
          <a:noFill/>
          <a:ln>
            <a:noFill/>
          </a:ln>
        </p:spPr>
      </p:pic>
      <p:pic>
        <p:nvPicPr>
          <p:cNvPr id="401" name="Google Shape;401;p44"/>
          <p:cNvPicPr preferRelativeResize="0"/>
          <p:nvPr/>
        </p:nvPicPr>
        <p:blipFill>
          <a:blip r:embed="rId5">
            <a:alphaModFix/>
          </a:blip>
          <a:stretch>
            <a:fillRect/>
          </a:stretch>
        </p:blipFill>
        <p:spPr>
          <a:xfrm>
            <a:off x="6987925" y="76900"/>
            <a:ext cx="857400" cy="857400"/>
          </a:xfrm>
          <a:prstGeom prst="rect">
            <a:avLst/>
          </a:prstGeom>
          <a:noFill/>
          <a:ln>
            <a:noFill/>
          </a:ln>
        </p:spPr>
      </p:pic>
      <p:pic>
        <p:nvPicPr>
          <p:cNvPr id="402" name="Google Shape;402;p44"/>
          <p:cNvPicPr preferRelativeResize="0"/>
          <p:nvPr/>
        </p:nvPicPr>
        <p:blipFill>
          <a:blip r:embed="rId6">
            <a:alphaModFix/>
          </a:blip>
          <a:stretch>
            <a:fillRect/>
          </a:stretch>
        </p:blipFill>
        <p:spPr>
          <a:xfrm>
            <a:off x="8017075" y="139438"/>
            <a:ext cx="857400" cy="857400"/>
          </a:xfrm>
          <a:prstGeom prst="rect">
            <a:avLst/>
          </a:prstGeom>
          <a:noFill/>
          <a:ln>
            <a:noFill/>
          </a:ln>
        </p:spPr>
      </p:pic>
      <p:pic>
        <p:nvPicPr>
          <p:cNvPr id="403" name="Google Shape;403;p44"/>
          <p:cNvPicPr preferRelativeResize="0"/>
          <p:nvPr/>
        </p:nvPicPr>
        <p:blipFill>
          <a:blip r:embed="rId7">
            <a:alphaModFix/>
          </a:blip>
          <a:stretch>
            <a:fillRect/>
          </a:stretch>
        </p:blipFill>
        <p:spPr>
          <a:xfrm>
            <a:off x="6516538" y="934300"/>
            <a:ext cx="857400" cy="857400"/>
          </a:xfrm>
          <a:prstGeom prst="rect">
            <a:avLst/>
          </a:prstGeom>
          <a:noFill/>
          <a:ln>
            <a:noFill/>
          </a:ln>
        </p:spPr>
      </p:pic>
      <p:pic>
        <p:nvPicPr>
          <p:cNvPr id="404" name="Google Shape;404;p44"/>
          <p:cNvPicPr preferRelativeResize="0"/>
          <p:nvPr/>
        </p:nvPicPr>
        <p:blipFill>
          <a:blip r:embed="rId8">
            <a:alphaModFix/>
          </a:blip>
          <a:stretch>
            <a:fillRect/>
          </a:stretch>
        </p:blipFill>
        <p:spPr>
          <a:xfrm>
            <a:off x="7373950" y="858387"/>
            <a:ext cx="1009226" cy="1009226"/>
          </a:xfrm>
          <a:prstGeom prst="rect">
            <a:avLst/>
          </a:prstGeom>
          <a:noFill/>
          <a:ln>
            <a:noFill/>
          </a:ln>
        </p:spPr>
      </p:pic>
      <p:pic>
        <p:nvPicPr>
          <p:cNvPr id="405" name="Google Shape;405;p44"/>
          <p:cNvPicPr preferRelativeResize="0"/>
          <p:nvPr/>
        </p:nvPicPr>
        <p:blipFill>
          <a:blip r:embed="rId9">
            <a:alphaModFix/>
          </a:blip>
          <a:stretch>
            <a:fillRect/>
          </a:stretch>
        </p:blipFill>
        <p:spPr>
          <a:xfrm>
            <a:off x="6737925" y="1820300"/>
            <a:ext cx="1502901" cy="15029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ctrTitle" idx="4294967295"/>
          </p:nvPr>
        </p:nvSpPr>
        <p:spPr>
          <a:xfrm>
            <a:off x="685800" y="64800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95++</a:t>
            </a:r>
            <a:r>
              <a:rPr lang="en" sz="4800">
                <a:solidFill>
                  <a:srgbClr val="7DFFB1"/>
                </a:solidFill>
              </a:rPr>
              <a:t>%</a:t>
            </a:r>
            <a:endParaRPr sz="4800">
              <a:solidFill>
                <a:srgbClr val="7DFFB1"/>
              </a:solidFill>
            </a:endParaRPr>
          </a:p>
        </p:txBody>
      </p:sp>
      <p:sp>
        <p:nvSpPr>
          <p:cNvPr id="411" name="Google Shape;411;p45"/>
          <p:cNvSpPr txBox="1">
            <a:spLocks noGrp="1"/>
          </p:cNvSpPr>
          <p:nvPr>
            <p:ph type="subTitle" idx="4294967295"/>
          </p:nvPr>
        </p:nvSpPr>
        <p:spPr>
          <a:xfrm>
            <a:off x="685800" y="14113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Euclidean distance</a:t>
            </a:r>
            <a:endParaRPr sz="2400"/>
          </a:p>
        </p:txBody>
      </p:sp>
      <p:sp>
        <p:nvSpPr>
          <p:cNvPr id="412" name="Google Shape;412;p45"/>
          <p:cNvSpPr txBox="1">
            <a:spLocks noGrp="1"/>
          </p:cNvSpPr>
          <p:nvPr>
            <p:ph type="ctrTitle" idx="4294967295"/>
          </p:nvPr>
        </p:nvSpPr>
        <p:spPr>
          <a:xfrm>
            <a:off x="685800" y="327690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100</a:t>
            </a:r>
            <a:r>
              <a:rPr lang="en" sz="4800">
                <a:solidFill>
                  <a:srgbClr val="7DFFB1"/>
                </a:solidFill>
              </a:rPr>
              <a:t>%</a:t>
            </a:r>
            <a:endParaRPr sz="4800">
              <a:solidFill>
                <a:srgbClr val="7DFFB1"/>
              </a:solidFill>
            </a:endParaRPr>
          </a:p>
        </p:txBody>
      </p:sp>
      <p:sp>
        <p:nvSpPr>
          <p:cNvPr id="413" name="Google Shape;413;p45"/>
          <p:cNvSpPr txBox="1">
            <a:spLocks noGrp="1"/>
          </p:cNvSpPr>
          <p:nvPr>
            <p:ph type="subTitle" idx="4294967295"/>
          </p:nvPr>
        </p:nvSpPr>
        <p:spPr>
          <a:xfrm>
            <a:off x="685800" y="40402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Consistency for all runs</a:t>
            </a:r>
            <a:endParaRPr sz="2400"/>
          </a:p>
        </p:txBody>
      </p:sp>
      <p:sp>
        <p:nvSpPr>
          <p:cNvPr id="414" name="Google Shape;414;p45"/>
          <p:cNvSpPr txBox="1">
            <a:spLocks noGrp="1"/>
          </p:cNvSpPr>
          <p:nvPr>
            <p:ph type="ctrTitle" idx="4294967295"/>
          </p:nvPr>
        </p:nvSpPr>
        <p:spPr>
          <a:xfrm>
            <a:off x="685800" y="196245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83-84</a:t>
            </a:r>
            <a:r>
              <a:rPr lang="en" sz="4800">
                <a:solidFill>
                  <a:srgbClr val="7DFFB1"/>
                </a:solidFill>
              </a:rPr>
              <a:t>%</a:t>
            </a:r>
            <a:endParaRPr sz="4800">
              <a:solidFill>
                <a:srgbClr val="7DFFB1"/>
              </a:solidFill>
            </a:endParaRPr>
          </a:p>
        </p:txBody>
      </p:sp>
      <p:sp>
        <p:nvSpPr>
          <p:cNvPr id="415" name="Google Shape;415;p45"/>
          <p:cNvSpPr txBox="1">
            <a:spLocks noGrp="1"/>
          </p:cNvSpPr>
          <p:nvPr>
            <p:ph type="subTitle" idx="4294967295"/>
          </p:nvPr>
        </p:nvSpPr>
        <p:spPr>
          <a:xfrm>
            <a:off x="685800" y="272575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Cosine distance</a:t>
            </a:r>
            <a:endParaRPr sz="2400"/>
          </a:p>
        </p:txBody>
      </p:sp>
      <p:sp>
        <p:nvSpPr>
          <p:cNvPr id="416" name="Google Shape;416;p4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6"/>
          <p:cNvSpPr txBox="1">
            <a:spLocks noGrp="1"/>
          </p:cNvSpPr>
          <p:nvPr>
            <p:ph type="ctrTitle" idx="4294967295"/>
          </p:nvPr>
        </p:nvSpPr>
        <p:spPr>
          <a:xfrm>
            <a:off x="685800" y="1583342"/>
            <a:ext cx="7772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9600">
                <a:solidFill>
                  <a:srgbClr val="7DFFB1"/>
                </a:solidFill>
              </a:rPr>
              <a:t>86++% </a:t>
            </a:r>
            <a:endParaRPr sz="9600">
              <a:solidFill>
                <a:srgbClr val="7DFFB1"/>
              </a:solidFill>
            </a:endParaRPr>
          </a:p>
        </p:txBody>
      </p:sp>
      <p:sp>
        <p:nvSpPr>
          <p:cNvPr id="422" name="Google Shape;422;p46"/>
          <p:cNvSpPr txBox="1">
            <a:spLocks noGrp="1"/>
          </p:cNvSpPr>
          <p:nvPr>
            <p:ph type="subTitle" idx="4294967295"/>
          </p:nvPr>
        </p:nvSpPr>
        <p:spPr>
          <a:xfrm>
            <a:off x="685800" y="2840053"/>
            <a:ext cx="77724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V-measure score of Euclidean(higher=better)</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Clr>
                <a:schemeClr val="dk1"/>
              </a:buClr>
              <a:buSzPts val="1100"/>
              <a:buFont typeface="Arial"/>
              <a:buNone/>
            </a:pPr>
            <a:r>
              <a:rPr lang="en" sz="1800"/>
              <a:t>*V-measure score of Cosine is 82~%</a:t>
            </a:r>
            <a:endParaRPr sz="1800"/>
          </a:p>
        </p:txBody>
      </p:sp>
      <p:sp>
        <p:nvSpPr>
          <p:cNvPr id="423" name="Google Shape;423;p4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Validation logic:</a:t>
            </a:r>
            <a:endParaRPr/>
          </a:p>
        </p:txBody>
      </p:sp>
      <p:sp>
        <p:nvSpPr>
          <p:cNvPr id="429" name="Google Shape;429;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grpSp>
        <p:nvGrpSpPr>
          <p:cNvPr id="430" name="Google Shape;430;p47"/>
          <p:cNvGrpSpPr/>
          <p:nvPr/>
        </p:nvGrpSpPr>
        <p:grpSpPr>
          <a:xfrm>
            <a:off x="5809425" y="3097010"/>
            <a:ext cx="2469661" cy="1384500"/>
            <a:chOff x="6038025" y="2598925"/>
            <a:chExt cx="2469661" cy="1384500"/>
          </a:xfrm>
        </p:grpSpPr>
        <p:cxnSp>
          <p:nvCxnSpPr>
            <p:cNvPr id="431" name="Google Shape;431;p47"/>
            <p:cNvCxnSpPr/>
            <p:nvPr/>
          </p:nvCxnSpPr>
          <p:spPr>
            <a:xfrm>
              <a:off x="6038025" y="3312550"/>
              <a:ext cx="582000" cy="0"/>
            </a:xfrm>
            <a:prstGeom prst="straightConnector1">
              <a:avLst/>
            </a:prstGeom>
            <a:noFill/>
            <a:ln w="9525" cap="flat" cmpd="sng">
              <a:solidFill>
                <a:schemeClr val="lt1"/>
              </a:solidFill>
              <a:prstDash val="solid"/>
              <a:round/>
              <a:headEnd type="none" w="sm" len="sm"/>
              <a:tailEnd type="none" w="sm" len="sm"/>
            </a:ln>
          </p:spPr>
        </p:cxnSp>
        <p:sp>
          <p:nvSpPr>
            <p:cNvPr id="432" name="Google Shape;432;p47"/>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Titillium Web Light"/>
                  <a:ea typeface="Titillium Web Light"/>
                  <a:cs typeface="Titillium Web Light"/>
                  <a:sym typeface="Titillium Web Light"/>
                </a:rPr>
                <a:t>Accuracy of cluster in predicting joke ratings:</a:t>
              </a:r>
              <a:endParaRPr>
                <a:solidFill>
                  <a:schemeClr val="lt1"/>
                </a:solidFill>
                <a:latin typeface="Titillium Web Light"/>
                <a:ea typeface="Titillium Web Light"/>
                <a:cs typeface="Titillium Web Light"/>
                <a:sym typeface="Titillium Web Light"/>
              </a:endParaRPr>
            </a:p>
            <a:p>
              <a:pPr marL="0" lvl="0" indent="0" algn="l" rtl="0">
                <a:spcBef>
                  <a:spcPts val="0"/>
                </a:spcBef>
                <a:spcAft>
                  <a:spcPts val="0"/>
                </a:spcAft>
                <a:buNone/>
              </a:pPr>
              <a:r>
                <a:rPr lang="en">
                  <a:solidFill>
                    <a:schemeClr val="lt1"/>
                  </a:solidFill>
                  <a:latin typeface="Titillium Web Light"/>
                  <a:ea typeface="Titillium Web Light"/>
                  <a:cs typeface="Titillium Web Light"/>
                  <a:sym typeface="Titillium Web Light"/>
                </a:rPr>
                <a:t>Necessitates clustering.</a:t>
              </a:r>
              <a:endParaRPr>
                <a:solidFill>
                  <a:schemeClr val="lt1"/>
                </a:solidFill>
                <a:latin typeface="Titillium Web Light"/>
                <a:ea typeface="Titillium Web Light"/>
                <a:cs typeface="Titillium Web Light"/>
                <a:sym typeface="Titillium Web Light"/>
              </a:endParaRPr>
            </a:p>
          </p:txBody>
        </p:sp>
        <p:sp>
          <p:nvSpPr>
            <p:cNvPr id="433" name="Google Shape;433;p47"/>
            <p:cNvSpPr/>
            <p:nvPr/>
          </p:nvSpPr>
          <p:spPr>
            <a:xfrm>
              <a:off x="6424027" y="3212150"/>
              <a:ext cx="198600" cy="198300"/>
            </a:xfrm>
            <a:prstGeom prst="ellipse">
              <a:avLst/>
            </a:prstGeom>
            <a:solidFill>
              <a:srgbClr val="004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Titillium Web Light"/>
                  <a:ea typeface="Titillium Web Light"/>
                  <a:cs typeface="Titillium Web Light"/>
                  <a:sym typeface="Titillium Web Light"/>
                </a:rPr>
                <a:t>3</a:t>
              </a:r>
              <a:endParaRPr sz="800">
                <a:solidFill>
                  <a:srgbClr val="FFFFFF"/>
                </a:solidFill>
                <a:latin typeface="Titillium Web Light"/>
                <a:ea typeface="Titillium Web Light"/>
                <a:cs typeface="Titillium Web Light"/>
                <a:sym typeface="Titillium Web Light"/>
              </a:endParaRPr>
            </a:p>
          </p:txBody>
        </p:sp>
      </p:grpSp>
      <p:grpSp>
        <p:nvGrpSpPr>
          <p:cNvPr id="435" name="Google Shape;435;p47"/>
          <p:cNvGrpSpPr/>
          <p:nvPr/>
        </p:nvGrpSpPr>
        <p:grpSpPr>
          <a:xfrm>
            <a:off x="407721" y="2324528"/>
            <a:ext cx="2994729" cy="1384500"/>
            <a:chOff x="636321" y="1844098"/>
            <a:chExt cx="2994729" cy="1384500"/>
          </a:xfrm>
        </p:grpSpPr>
        <p:sp>
          <p:nvSpPr>
            <p:cNvPr id="436" name="Google Shape;436;p47"/>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Titillium Web Light"/>
                  <a:ea typeface="Titillium Web Light"/>
                  <a:cs typeface="Titillium Web Light"/>
                  <a:sym typeface="Titillium Web Light"/>
                </a:rPr>
                <a:t>Accuracy of clustering users to correct clusters:</a:t>
              </a:r>
              <a:r>
                <a:rPr lang="en" sz="1200">
                  <a:solidFill>
                    <a:schemeClr val="lt1"/>
                  </a:solidFill>
                  <a:latin typeface="Titillium Web Light"/>
                  <a:ea typeface="Titillium Web Light"/>
                  <a:cs typeface="Titillium Web Light"/>
                  <a:sym typeface="Titillium Web Light"/>
                </a:rPr>
                <a:t> Euclidean preferred; 95% accuracy</a:t>
              </a:r>
              <a:endParaRPr sz="800">
                <a:solidFill>
                  <a:schemeClr val="lt1"/>
                </a:solidFill>
                <a:latin typeface="Titillium Web Light"/>
                <a:ea typeface="Titillium Web Light"/>
                <a:cs typeface="Titillium Web Light"/>
                <a:sym typeface="Titillium Web Light"/>
              </a:endParaRPr>
            </a:p>
          </p:txBody>
        </p:sp>
        <p:cxnSp>
          <p:nvCxnSpPr>
            <p:cNvPr id="437" name="Google Shape;437;p47"/>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438" name="Google Shape;438;p47"/>
            <p:cNvSpPr/>
            <p:nvPr/>
          </p:nvSpPr>
          <p:spPr>
            <a:xfrm>
              <a:off x="2523501" y="2431050"/>
              <a:ext cx="198600" cy="198300"/>
            </a:xfrm>
            <a:prstGeom prst="ellipse">
              <a:avLst/>
            </a:prstGeom>
            <a:solidFill>
              <a:srgbClr val="002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Titillium Web Light"/>
                  <a:ea typeface="Titillium Web Light"/>
                  <a:cs typeface="Titillium Web Light"/>
                  <a:sym typeface="Titillium Web Light"/>
                </a:rPr>
                <a:t>2</a:t>
              </a:r>
              <a:endParaRPr sz="800">
                <a:solidFill>
                  <a:srgbClr val="FFFFFF"/>
                </a:solidFill>
                <a:latin typeface="Titillium Web Light"/>
                <a:ea typeface="Titillium Web Light"/>
                <a:cs typeface="Titillium Web Light"/>
                <a:sym typeface="Titillium Web Light"/>
              </a:endParaRPr>
            </a:p>
          </p:txBody>
        </p:sp>
      </p:grpSp>
      <p:grpSp>
        <p:nvGrpSpPr>
          <p:cNvPr id="440" name="Google Shape;440;p47"/>
          <p:cNvGrpSpPr/>
          <p:nvPr/>
        </p:nvGrpSpPr>
        <p:grpSpPr>
          <a:xfrm>
            <a:off x="4679500" y="1423345"/>
            <a:ext cx="3599586" cy="1384500"/>
            <a:chOff x="4908100" y="889950"/>
            <a:chExt cx="3599586" cy="1384500"/>
          </a:xfrm>
        </p:grpSpPr>
        <p:cxnSp>
          <p:nvCxnSpPr>
            <p:cNvPr id="441" name="Google Shape;441;p47"/>
            <p:cNvCxnSpPr/>
            <p:nvPr/>
          </p:nvCxnSpPr>
          <p:spPr>
            <a:xfrm>
              <a:off x="4908100" y="1593250"/>
              <a:ext cx="1715100" cy="0"/>
            </a:xfrm>
            <a:prstGeom prst="straightConnector1">
              <a:avLst/>
            </a:prstGeom>
            <a:noFill/>
            <a:ln w="9525" cap="flat" cmpd="sng">
              <a:solidFill>
                <a:schemeClr val="lt1"/>
              </a:solidFill>
              <a:prstDash val="solid"/>
              <a:round/>
              <a:headEnd type="none" w="sm" len="sm"/>
              <a:tailEnd type="none" w="sm" len="sm"/>
            </a:ln>
          </p:spPr>
        </p:cxnSp>
        <p:sp>
          <p:nvSpPr>
            <p:cNvPr id="442" name="Google Shape;442;p47"/>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Titillium Web Light"/>
                  <a:ea typeface="Titillium Web Light"/>
                  <a:cs typeface="Titillium Web Light"/>
                  <a:sym typeface="Titillium Web Light"/>
                </a:rPr>
                <a:t>Joke Recommendations system made: predict scores based on user cluster </a:t>
              </a:r>
              <a:endParaRPr sz="800">
                <a:solidFill>
                  <a:schemeClr val="lt1"/>
                </a:solidFill>
                <a:latin typeface="Titillium Web Light"/>
                <a:ea typeface="Titillium Web Light"/>
                <a:cs typeface="Titillium Web Light"/>
                <a:sym typeface="Titillium Web Light"/>
              </a:endParaRPr>
            </a:p>
          </p:txBody>
        </p:sp>
        <p:sp>
          <p:nvSpPr>
            <p:cNvPr id="443" name="Google Shape;443;p47"/>
            <p:cNvSpPr/>
            <p:nvPr/>
          </p:nvSpPr>
          <p:spPr>
            <a:xfrm>
              <a:off x="6427830" y="1493307"/>
              <a:ext cx="198600" cy="198300"/>
            </a:xfrm>
            <a:prstGeom prst="ellipse">
              <a:avLst/>
            </a:prstGeom>
            <a:solidFill>
              <a:srgbClr val="004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Chivo Light"/>
                  <a:ea typeface="Chivo Light"/>
                  <a:cs typeface="Chivo Light"/>
                  <a:sym typeface="Chivo Light"/>
                </a:rPr>
                <a:t>1</a:t>
              </a:r>
              <a:endParaRPr sz="800">
                <a:solidFill>
                  <a:srgbClr val="FFFFFF"/>
                </a:solidFill>
                <a:latin typeface="Chivo Light"/>
                <a:ea typeface="Chivo Light"/>
                <a:cs typeface="Chivo Light"/>
                <a:sym typeface="Chivo Light"/>
              </a:endParaRPr>
            </a:p>
          </p:txBody>
        </p:sp>
      </p:grpSp>
      <p:grpSp>
        <p:nvGrpSpPr>
          <p:cNvPr id="445" name="Google Shape;445;p47"/>
          <p:cNvGrpSpPr/>
          <p:nvPr/>
        </p:nvGrpSpPr>
        <p:grpSpPr>
          <a:xfrm>
            <a:off x="2585994" y="1631550"/>
            <a:ext cx="3514811" cy="3252003"/>
            <a:chOff x="2991269" y="1153325"/>
            <a:chExt cx="3514811" cy="3252003"/>
          </a:xfrm>
        </p:grpSpPr>
        <p:sp>
          <p:nvSpPr>
            <p:cNvPr id="446" name="Google Shape;446;p47"/>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rgbClr val="001230">
                <a:alpha val="18850"/>
              </a:srgbClr>
            </a:solidFill>
            <a:ln>
              <a:noFill/>
            </a:ln>
          </p:spPr>
        </p:sp>
        <p:sp>
          <p:nvSpPr>
            <p:cNvPr id="447" name="Google Shape;447;p47"/>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002988"/>
            </a:solidFill>
            <a:ln>
              <a:noFill/>
            </a:ln>
          </p:spPr>
        </p:sp>
        <p:sp>
          <p:nvSpPr>
            <p:cNvPr id="448" name="Google Shape;448;p47"/>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004CF8"/>
            </a:solidFill>
            <a:ln>
              <a:noFill/>
            </a:ln>
          </p:spPr>
        </p:sp>
        <p:sp>
          <p:nvSpPr>
            <p:cNvPr id="449" name="Google Shape;449;p47"/>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rgbClr val="001230">
                <a:alpha val="18850"/>
              </a:srgbClr>
            </a:solidFill>
            <a:ln>
              <a:noFill/>
            </a:ln>
          </p:spPr>
        </p:sp>
        <p:sp>
          <p:nvSpPr>
            <p:cNvPr id="450" name="Google Shape;450;p47"/>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002988"/>
            </a:solidFill>
            <a:ln>
              <a:noFill/>
            </a:ln>
          </p:spPr>
        </p:sp>
        <p:sp>
          <p:nvSpPr>
            <p:cNvPr id="451" name="Google Shape;451;p47"/>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004CF8"/>
            </a:solidFill>
            <a:ln>
              <a:noFill/>
            </a:ln>
          </p:spPr>
        </p:sp>
        <p:sp>
          <p:nvSpPr>
            <p:cNvPr id="452" name="Google Shape;452;p47"/>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002988"/>
            </a:solidFill>
            <a:ln>
              <a:noFill/>
            </a:ln>
          </p:spPr>
        </p:sp>
        <p:sp>
          <p:nvSpPr>
            <p:cNvPr id="453" name="Google Shape;453;p47"/>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004CF8"/>
            </a:solidFill>
            <a:ln>
              <a:noFill/>
            </a:ln>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457200" y="146450"/>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Parts assignment:</a:t>
            </a:r>
            <a:endParaRPr/>
          </a:p>
        </p:txBody>
      </p:sp>
      <p:graphicFrame>
        <p:nvGraphicFramePr>
          <p:cNvPr id="459" name="Google Shape;459;p48"/>
          <p:cNvGraphicFramePr/>
          <p:nvPr>
            <p:extLst>
              <p:ext uri="{D42A27DB-BD31-4B8C-83A1-F6EECF244321}">
                <p14:modId xmlns:p14="http://schemas.microsoft.com/office/powerpoint/2010/main" val="746757437"/>
              </p:ext>
            </p:extLst>
          </p:nvPr>
        </p:nvGraphicFramePr>
        <p:xfrm>
          <a:off x="336288" y="1503193"/>
          <a:ext cx="8524323" cy="2775815"/>
        </p:xfrm>
        <a:graphic>
          <a:graphicData uri="http://schemas.openxmlformats.org/drawingml/2006/table">
            <a:tbl>
              <a:tblPr>
                <a:noFill/>
                <a:tableStyleId>{400F53C2-2F3D-4C1A-A75F-252CA12F9B00}</a:tableStyleId>
              </a:tblPr>
              <a:tblGrid>
                <a:gridCol w="1506375">
                  <a:extLst>
                    <a:ext uri="{9D8B030D-6E8A-4147-A177-3AD203B41FA5}">
                      <a16:colId xmlns:a16="http://schemas.microsoft.com/office/drawing/2014/main" val="20000"/>
                    </a:ext>
                  </a:extLst>
                </a:gridCol>
                <a:gridCol w="1951075">
                  <a:extLst>
                    <a:ext uri="{9D8B030D-6E8A-4147-A177-3AD203B41FA5}">
                      <a16:colId xmlns:a16="http://schemas.microsoft.com/office/drawing/2014/main" val="20001"/>
                    </a:ext>
                  </a:extLst>
                </a:gridCol>
                <a:gridCol w="2913122">
                  <a:extLst>
                    <a:ext uri="{9D8B030D-6E8A-4147-A177-3AD203B41FA5}">
                      <a16:colId xmlns:a16="http://schemas.microsoft.com/office/drawing/2014/main" val="20002"/>
                    </a:ext>
                  </a:extLst>
                </a:gridCol>
                <a:gridCol w="2153751">
                  <a:extLst>
                    <a:ext uri="{9D8B030D-6E8A-4147-A177-3AD203B41FA5}">
                      <a16:colId xmlns:a16="http://schemas.microsoft.com/office/drawing/2014/main" val="20003"/>
                    </a:ext>
                  </a:extLst>
                </a:gridCol>
              </a:tblGrid>
              <a:tr h="444125">
                <a:tc>
                  <a:txBody>
                    <a:bodyPr/>
                    <a:lstStyle/>
                    <a:p>
                      <a:pPr marL="0" lvl="0" indent="0" algn="l" rtl="0">
                        <a:spcBef>
                          <a:spcPts val="0"/>
                        </a:spcBef>
                        <a:spcAft>
                          <a:spcPts val="0"/>
                        </a:spcAft>
                        <a:buNone/>
                      </a:pPr>
                      <a:r>
                        <a:rPr lang="en" sz="1800">
                          <a:solidFill>
                            <a:schemeClr val="lt1"/>
                          </a:solidFill>
                          <a:latin typeface="Titillium Web Light"/>
                          <a:ea typeface="Titillium Web Light"/>
                          <a:cs typeface="Titillium Web Light"/>
                          <a:sym typeface="Titillium Web Light"/>
                        </a:rPr>
                        <a:t>Name:</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0"/>
                  </a:ext>
                </a:extLst>
              </a:tr>
              <a:tr h="683375">
                <a:tc>
                  <a:txBody>
                    <a:bodyPr/>
                    <a:lstStyle/>
                    <a:p>
                      <a:pPr marL="0" lvl="0" indent="0" algn="r" rtl="0">
                        <a:spcBef>
                          <a:spcPts val="0"/>
                        </a:spcBef>
                        <a:spcAft>
                          <a:spcPts val="0"/>
                        </a:spcAft>
                        <a:buNone/>
                      </a:pPr>
                      <a:r>
                        <a:rPr lang="en" sz="1800">
                          <a:solidFill>
                            <a:schemeClr val="lt1"/>
                          </a:solidFill>
                          <a:latin typeface="Titillium Web Light"/>
                          <a:ea typeface="Titillium Web Light"/>
                          <a:cs typeface="Titillium Web Light"/>
                          <a:sym typeface="Titillium Web Light"/>
                        </a:rPr>
                        <a:t>Shi Qian(Tea)</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Clustering accuracy in prediction</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dirty="0">
                          <a:solidFill>
                            <a:schemeClr val="lt1"/>
                          </a:solidFill>
                          <a:latin typeface="Titillium Web"/>
                          <a:ea typeface="Titillium Web"/>
                          <a:cs typeface="Titillium Web"/>
                          <a:sym typeface="Titillium Web"/>
                        </a:rPr>
                        <a:t>Testing classification methods </a:t>
                      </a:r>
                      <a:r>
                        <a:rPr lang="en-SG" sz="1800" b="1">
                          <a:solidFill>
                            <a:schemeClr val="lt1"/>
                          </a:solidFill>
                          <a:latin typeface="Titillium Web"/>
                          <a:ea typeface="Titillium Web"/>
                          <a:cs typeface="Titillium Web"/>
                          <a:sym typeface="Titillium Web"/>
                        </a:rPr>
                        <a:t>and classifying </a:t>
                      </a:r>
                      <a:r>
                        <a:rPr lang="en-SG" sz="1800" b="1" dirty="0">
                          <a:solidFill>
                            <a:schemeClr val="lt1"/>
                          </a:solidFill>
                          <a:latin typeface="Titillium Web"/>
                          <a:ea typeface="Titillium Web"/>
                          <a:cs typeface="Titillium Web"/>
                          <a:sym typeface="Titillium Web"/>
                        </a:rPr>
                        <a:t>new users</a:t>
                      </a:r>
                      <a:endParaRPr sz="1800" b="1"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Titillium Web"/>
                          <a:ea typeface="Titillium Web"/>
                          <a:cs typeface="Titillium Web"/>
                          <a:sym typeface="Titillium Web"/>
                        </a:rPr>
                        <a:t>Creating Joke Recommendation System</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1"/>
                  </a:ext>
                </a:extLst>
              </a:tr>
              <a:tr h="683375">
                <a:tc>
                  <a:txBody>
                    <a:bodyPr/>
                    <a:lstStyle/>
                    <a:p>
                      <a:pPr marL="0" lvl="0" indent="0" algn="r" rtl="0">
                        <a:spcBef>
                          <a:spcPts val="0"/>
                        </a:spcBef>
                        <a:spcAft>
                          <a:spcPts val="0"/>
                        </a:spcAft>
                        <a:buNone/>
                      </a:pPr>
                      <a:r>
                        <a:rPr lang="en" sz="1800">
                          <a:solidFill>
                            <a:schemeClr val="lt1"/>
                          </a:solidFill>
                          <a:latin typeface="Titillium Web Light"/>
                          <a:ea typeface="Titillium Web Light"/>
                          <a:cs typeface="Titillium Web Light"/>
                          <a:sym typeface="Titillium Web Light"/>
                        </a:rPr>
                        <a:t>Jethro</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Latent Semantic Analysis</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Joke tagging</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Joke Exploration</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2"/>
                  </a:ext>
                </a:extLst>
              </a:tr>
              <a:tr h="683375">
                <a:tc>
                  <a:txBody>
                    <a:bodyPr/>
                    <a:lstStyle/>
                    <a:p>
                      <a:pPr marL="0" lvl="0" indent="0" algn="r" rtl="0">
                        <a:spcBef>
                          <a:spcPts val="0"/>
                        </a:spcBef>
                        <a:spcAft>
                          <a:spcPts val="0"/>
                        </a:spcAft>
                        <a:buNone/>
                      </a:pPr>
                      <a:r>
                        <a:rPr lang="en" sz="1800">
                          <a:solidFill>
                            <a:schemeClr val="lt1"/>
                          </a:solidFill>
                          <a:latin typeface="Titillium Web Light"/>
                          <a:ea typeface="Titillium Web Light"/>
                          <a:cs typeface="Titillium Web Light"/>
                          <a:sym typeface="Titillium Web Light"/>
                        </a:rPr>
                        <a:t>Jia Hui</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Preprocessing data</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Clustering Users</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dirty="0">
                          <a:solidFill>
                            <a:schemeClr val="lt1"/>
                          </a:solidFill>
                          <a:latin typeface="Titillium Web"/>
                          <a:ea typeface="Titillium Web"/>
                          <a:cs typeface="Titillium Web"/>
                          <a:sym typeface="Titillium Web"/>
                        </a:rPr>
                        <a:t>Exploring Clusters</a:t>
                      </a:r>
                      <a:endParaRPr sz="1800" b="1"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3"/>
                  </a:ext>
                </a:extLst>
              </a:tr>
            </a:tbl>
          </a:graphicData>
        </a:graphic>
      </p:graphicFrame>
      <p:sp>
        <p:nvSpPr>
          <p:cNvPr id="460" name="Google Shape;460;p4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464"/>
        <p:cNvGrpSpPr/>
        <p:nvPr/>
      </p:nvGrpSpPr>
      <p:grpSpPr>
        <a:xfrm>
          <a:off x="0" y="0"/>
          <a:ext cx="0" cy="0"/>
          <a:chOff x="0" y="0"/>
          <a:chExt cx="0" cy="0"/>
        </a:xfrm>
      </p:grpSpPr>
      <p:sp>
        <p:nvSpPr>
          <p:cNvPr id="465" name="Google Shape;465;p49"/>
          <p:cNvSpPr txBox="1"/>
          <p:nvPr/>
        </p:nvSpPr>
        <p:spPr>
          <a:xfrm>
            <a:off x="1106100" y="1261950"/>
            <a:ext cx="6931800" cy="2619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800" b="1">
                <a:solidFill>
                  <a:srgbClr val="434343"/>
                </a:solidFill>
                <a:latin typeface="Montserrat"/>
                <a:ea typeface="Montserrat"/>
                <a:cs typeface="Montserrat"/>
                <a:sym typeface="Montserrat"/>
              </a:rPr>
              <a:t>P.S. Funny changes with the era!</a:t>
            </a:r>
            <a:endParaRPr sz="4800" b="1">
              <a:solidFill>
                <a:srgbClr val="434343"/>
              </a:solidFill>
              <a:latin typeface="Montserrat"/>
              <a:ea typeface="Montserrat"/>
              <a:cs typeface="Montserrat"/>
              <a:sym typeface="Montserrat"/>
            </a:endParaRPr>
          </a:p>
          <a:p>
            <a:pPr marL="0" lvl="0" indent="0" algn="ctr" rtl="0">
              <a:spcBef>
                <a:spcPts val="0"/>
              </a:spcBef>
              <a:spcAft>
                <a:spcPts val="0"/>
              </a:spcAft>
              <a:buNone/>
            </a:pPr>
            <a:endParaRPr sz="1800" b="1">
              <a:solidFill>
                <a:srgbClr val="434343"/>
              </a:solidFill>
              <a:latin typeface="Montserrat"/>
              <a:ea typeface="Montserrat"/>
              <a:cs typeface="Montserrat"/>
              <a:sym typeface="Montserrat"/>
            </a:endParaRPr>
          </a:p>
          <a:p>
            <a:pPr marL="0" lvl="0" indent="0" algn="ctr" rtl="0">
              <a:spcBef>
                <a:spcPts val="0"/>
              </a:spcBef>
              <a:spcAft>
                <a:spcPts val="0"/>
              </a:spcAft>
              <a:buNone/>
            </a:pPr>
            <a:endParaRPr sz="1800" b="1">
              <a:solidFill>
                <a:srgbClr val="434343"/>
              </a:solidFill>
              <a:latin typeface="Montserrat"/>
              <a:ea typeface="Montserrat"/>
              <a:cs typeface="Montserrat"/>
              <a:sym typeface="Montserrat"/>
            </a:endParaRPr>
          </a:p>
          <a:p>
            <a:pPr marL="0" lvl="0" indent="0" algn="ctr" rtl="0">
              <a:spcBef>
                <a:spcPts val="0"/>
              </a:spcBef>
              <a:spcAft>
                <a:spcPts val="0"/>
              </a:spcAft>
              <a:buNone/>
            </a:pPr>
            <a:r>
              <a:rPr lang="en" sz="3000" b="1">
                <a:solidFill>
                  <a:srgbClr val="434343"/>
                </a:solidFill>
                <a:latin typeface="Montserrat"/>
                <a:ea typeface="Montserrat"/>
                <a:cs typeface="Montserrat"/>
                <a:sym typeface="Montserrat"/>
              </a:rPr>
              <a:t>Any Questions?</a:t>
            </a:r>
            <a:endParaRPr sz="3000" b="1">
              <a:solidFill>
                <a:srgbClr val="434343"/>
              </a:solidFill>
              <a:latin typeface="Montserrat"/>
              <a:ea typeface="Montserrat"/>
              <a:cs typeface="Montserrat"/>
              <a:sym typeface="Montserrat"/>
            </a:endParaRPr>
          </a:p>
          <a:p>
            <a:pPr marL="0" lvl="0" indent="0" algn="ctr" rtl="0">
              <a:spcBef>
                <a:spcPts val="0"/>
              </a:spcBef>
              <a:spcAft>
                <a:spcPts val="0"/>
              </a:spcAft>
              <a:buNone/>
            </a:pPr>
            <a:r>
              <a:rPr lang="en" sz="3000" b="1">
                <a:solidFill>
                  <a:srgbClr val="434343"/>
                </a:solidFill>
                <a:latin typeface="Montserrat"/>
                <a:ea typeface="Montserrat"/>
                <a:cs typeface="Montserrat"/>
                <a:sym typeface="Montserrat"/>
              </a:rPr>
              <a:t> </a:t>
            </a:r>
            <a:endParaRPr sz="3000" b="1">
              <a:solidFill>
                <a:srgbClr val="43434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HTML</a:t>
            </a:r>
            <a:endParaRPr b="1"/>
          </a:p>
          <a:p>
            <a:pPr marL="0" lvl="0" indent="0" algn="l" rtl="0">
              <a:spcBef>
                <a:spcPts val="600"/>
              </a:spcBef>
              <a:spcAft>
                <a:spcPts val="0"/>
              </a:spcAft>
              <a:buNone/>
            </a:pPr>
            <a:r>
              <a:rPr lang="en" b="1"/>
              <a:t>100 files containing texts of jokes</a:t>
            </a:r>
            <a:endParaRPr b="1"/>
          </a:p>
        </p:txBody>
      </p:sp>
      <p:sp>
        <p:nvSpPr>
          <p:cNvPr id="86" name="Google Shape;86;p14"/>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a:t>DATASET</a:t>
            </a:r>
            <a:endParaRPr sz="2800"/>
          </a:p>
        </p:txBody>
      </p:sp>
      <p:sp>
        <p:nvSpPr>
          <p:cNvPr id="87" name="Google Shape;87;p14"/>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CSVs</a:t>
            </a:r>
            <a:endParaRPr b="1"/>
          </a:p>
          <a:p>
            <a:pPr marL="0" lvl="0" indent="0" algn="l" rtl="0">
              <a:spcBef>
                <a:spcPts val="600"/>
              </a:spcBef>
              <a:spcAft>
                <a:spcPts val="0"/>
              </a:spcAft>
              <a:buNone/>
            </a:pPr>
            <a:r>
              <a:rPr lang="en"/>
              <a:t>Three sheets containing ratings of jokes</a:t>
            </a:r>
            <a:endParaRPr/>
          </a:p>
        </p:txBody>
      </p:sp>
      <p:sp>
        <p:nvSpPr>
          <p:cNvPr id="88" name="Google Shape;88;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ctrTitle" idx="4294967295"/>
          </p:nvPr>
        </p:nvSpPr>
        <p:spPr>
          <a:xfrm>
            <a:off x="685800" y="2573950"/>
            <a:ext cx="5278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JOKES</a:t>
            </a:r>
            <a:endParaRPr sz="6000"/>
          </a:p>
        </p:txBody>
      </p:sp>
      <p:sp>
        <p:nvSpPr>
          <p:cNvPr id="94" name="Google Shape;94;p15"/>
          <p:cNvSpPr txBox="1">
            <a:spLocks noGrp="1"/>
          </p:cNvSpPr>
          <p:nvPr>
            <p:ph type="subTitle" idx="4294967295"/>
          </p:nvPr>
        </p:nvSpPr>
        <p:spPr>
          <a:xfrm>
            <a:off x="685800" y="3716352"/>
            <a:ext cx="52788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Being able to recommend people jokes that they will like</a:t>
            </a:r>
            <a:endParaRPr/>
          </a:p>
        </p:txBody>
      </p:sp>
      <p:grpSp>
        <p:nvGrpSpPr>
          <p:cNvPr id="95" name="Google Shape;95;p15"/>
          <p:cNvGrpSpPr/>
          <p:nvPr/>
        </p:nvGrpSpPr>
        <p:grpSpPr>
          <a:xfrm>
            <a:off x="1745961" y="352459"/>
            <a:ext cx="1675491" cy="1675513"/>
            <a:chOff x="6643075" y="3664250"/>
            <a:chExt cx="407950" cy="407975"/>
          </a:xfrm>
        </p:grpSpPr>
        <p:sp>
          <p:nvSpPr>
            <p:cNvPr id="96" name="Google Shape;96;p15"/>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5"/>
          <p:cNvGrpSpPr/>
          <p:nvPr/>
        </p:nvGrpSpPr>
        <p:grpSpPr>
          <a:xfrm rot="727535">
            <a:off x="750467" y="1987952"/>
            <a:ext cx="688825" cy="688786"/>
            <a:chOff x="576250" y="4319400"/>
            <a:chExt cx="442075" cy="442050"/>
          </a:xfrm>
        </p:grpSpPr>
        <p:sp>
          <p:nvSpPr>
            <p:cNvPr id="99" name="Google Shape;99;p15"/>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5"/>
          <p:cNvSpPr/>
          <p:nvPr/>
        </p:nvSpPr>
        <p:spPr>
          <a:xfrm>
            <a:off x="1344744" y="738932"/>
            <a:ext cx="261927" cy="2500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rot="2697461">
            <a:off x="3070537" y="2019141"/>
            <a:ext cx="397516" cy="37956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385024" y="1802439"/>
            <a:ext cx="159240" cy="152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rot="1280389">
            <a:off x="1163299" y="1493211"/>
            <a:ext cx="159248" cy="15210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Objective</a:t>
            </a:r>
            <a:endParaRPr/>
          </a:p>
        </p:txBody>
      </p:sp>
      <p:sp>
        <p:nvSpPr>
          <p:cNvPr id="113" name="Google Shape;113;p16"/>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Explore and Analyse the Jokes</a:t>
            </a:r>
            <a:endParaRPr/>
          </a:p>
          <a:p>
            <a:pPr marL="457200" lvl="0" indent="0" algn="l" rtl="0">
              <a:spcBef>
                <a:spcPts val="600"/>
              </a:spcBef>
              <a:spcAft>
                <a:spcPts val="0"/>
              </a:spcAft>
              <a:buNone/>
            </a:pPr>
            <a:endParaRPr/>
          </a:p>
          <a:p>
            <a:pPr marL="457200" lvl="0" indent="-381000" algn="l" rtl="0">
              <a:spcBef>
                <a:spcPts val="600"/>
              </a:spcBef>
              <a:spcAft>
                <a:spcPts val="0"/>
              </a:spcAft>
              <a:buSzPts val="2400"/>
              <a:buChar char="▰"/>
            </a:pPr>
            <a:r>
              <a:rPr lang="en"/>
              <a:t>Classify the Users</a:t>
            </a:r>
            <a:endParaRPr/>
          </a:p>
          <a:p>
            <a:pPr marL="0" lvl="0" indent="0" algn="l" rtl="0">
              <a:spcBef>
                <a:spcPts val="600"/>
              </a:spcBef>
              <a:spcAft>
                <a:spcPts val="0"/>
              </a:spcAft>
              <a:buNone/>
            </a:pPr>
            <a:endParaRPr/>
          </a:p>
          <a:p>
            <a:pPr marL="457200" lvl="0" indent="-381000" algn="l" rtl="0">
              <a:spcBef>
                <a:spcPts val="600"/>
              </a:spcBef>
              <a:spcAft>
                <a:spcPts val="0"/>
              </a:spcAft>
              <a:buSzPts val="2400"/>
              <a:buChar char="▰"/>
            </a:pPr>
            <a:r>
              <a:rPr lang="en"/>
              <a:t>Recommend Jokes</a:t>
            </a:r>
            <a:endParaRPr/>
          </a:p>
          <a:p>
            <a:pPr marL="0" lvl="0" indent="0" algn="l" rtl="0">
              <a:spcBef>
                <a:spcPts val="600"/>
              </a:spcBef>
              <a:spcAft>
                <a:spcPts val="0"/>
              </a:spcAft>
              <a:buNone/>
            </a:pPr>
            <a:endParaRPr/>
          </a:p>
        </p:txBody>
      </p:sp>
      <p:sp>
        <p:nvSpPr>
          <p:cNvPr id="114" name="Google Shape;11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body" idx="1"/>
          </p:nvPr>
        </p:nvSpPr>
        <p:spPr>
          <a:xfrm>
            <a:off x="457188"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Semantic Analysis</a:t>
            </a:r>
            <a:endParaRPr b="1"/>
          </a:p>
          <a:p>
            <a:pPr marL="0" lvl="0" indent="0" algn="l" rtl="0">
              <a:spcBef>
                <a:spcPts val="600"/>
              </a:spcBef>
              <a:spcAft>
                <a:spcPts val="0"/>
              </a:spcAft>
              <a:buNone/>
            </a:pPr>
            <a:r>
              <a:rPr lang="en"/>
              <a:t>Using words and phrases to determine the topic of a document</a:t>
            </a:r>
            <a:endParaRPr/>
          </a:p>
          <a:p>
            <a:pPr marL="0" lvl="0" indent="0" algn="l" rtl="0">
              <a:spcBef>
                <a:spcPts val="600"/>
              </a:spcBef>
              <a:spcAft>
                <a:spcPts val="0"/>
              </a:spcAft>
              <a:buNone/>
            </a:pPr>
            <a:r>
              <a:rPr lang="en"/>
              <a:t>MSE = 3.3</a:t>
            </a:r>
            <a:endParaRPr/>
          </a:p>
        </p:txBody>
      </p:sp>
      <p:sp>
        <p:nvSpPr>
          <p:cNvPr id="120" name="Google Shape;120;p1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a:t>Exploring the Jokes</a:t>
            </a:r>
            <a:endParaRPr sz="2800"/>
          </a:p>
        </p:txBody>
      </p:sp>
      <p:sp>
        <p:nvSpPr>
          <p:cNvPr id="121" name="Google Shape;121;p17"/>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Reading</a:t>
            </a:r>
            <a:endParaRPr b="1"/>
          </a:p>
          <a:p>
            <a:pPr marL="0" lvl="0" indent="0" algn="l" rtl="0">
              <a:spcBef>
                <a:spcPts val="600"/>
              </a:spcBef>
              <a:spcAft>
                <a:spcPts val="0"/>
              </a:spcAft>
              <a:buNone/>
            </a:pPr>
            <a:r>
              <a:rPr lang="en"/>
              <a:t>Manually going through all of the jokes</a:t>
            </a:r>
            <a:endParaRPr/>
          </a:p>
        </p:txBody>
      </p:sp>
      <p:sp>
        <p:nvSpPr>
          <p:cNvPr id="122" name="Google Shape;12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123" name="Google Shape;123;p17"/>
          <p:cNvGrpSpPr/>
          <p:nvPr/>
        </p:nvGrpSpPr>
        <p:grpSpPr>
          <a:xfrm>
            <a:off x="1353144" y="3411757"/>
            <a:ext cx="1132812" cy="1132738"/>
            <a:chOff x="1951075" y="2333250"/>
            <a:chExt cx="381200" cy="381175"/>
          </a:xfrm>
        </p:grpSpPr>
        <p:sp>
          <p:nvSpPr>
            <p:cNvPr id="124" name="Google Shape;124;p17"/>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4492127" y="3487955"/>
            <a:ext cx="1056655" cy="1056655"/>
            <a:chOff x="1278900" y="2333250"/>
            <a:chExt cx="381175" cy="381175"/>
          </a:xfrm>
        </p:grpSpPr>
        <p:sp>
          <p:nvSpPr>
            <p:cNvPr id="129" name="Google Shape;129;p17"/>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Why Read?</a:t>
            </a:r>
            <a:endParaRPr/>
          </a:p>
        </p:txBody>
      </p:sp>
      <p:sp>
        <p:nvSpPr>
          <p:cNvPr id="138" name="Google Shape;138;p18"/>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1.</a:t>
            </a:r>
            <a:endParaRPr b="1"/>
          </a:p>
          <a:p>
            <a:pPr marL="0" lvl="0" indent="0" algn="l" rtl="0">
              <a:spcBef>
                <a:spcPts val="600"/>
              </a:spcBef>
              <a:spcAft>
                <a:spcPts val="0"/>
              </a:spcAft>
              <a:buNone/>
            </a:pPr>
            <a:r>
              <a:rPr lang="en"/>
              <a:t>A joke is more than a collection of phrases</a:t>
            </a:r>
            <a:endParaRPr/>
          </a:p>
        </p:txBody>
      </p:sp>
      <p:sp>
        <p:nvSpPr>
          <p:cNvPr id="139" name="Google Shape;139;p18"/>
          <p:cNvSpPr txBox="1">
            <a:spLocks noGrp="1"/>
          </p:cNvSpPr>
          <p:nvPr>
            <p:ph type="body" idx="2"/>
          </p:nvPr>
        </p:nvSpPr>
        <p:spPr>
          <a:xfrm>
            <a:off x="4449155" y="1428750"/>
            <a:ext cx="1851600" cy="3321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2. </a:t>
            </a:r>
            <a:endParaRPr b="1"/>
          </a:p>
          <a:p>
            <a:pPr marL="0" lvl="0" indent="0" algn="l" rtl="0">
              <a:spcBef>
                <a:spcPts val="600"/>
              </a:spcBef>
              <a:spcAft>
                <a:spcPts val="0"/>
              </a:spcAft>
              <a:buNone/>
            </a:pPr>
            <a:r>
              <a:rPr lang="en"/>
              <a:t>Jokes are short</a:t>
            </a:r>
            <a:endParaRPr/>
          </a:p>
        </p:txBody>
      </p:sp>
      <p:sp>
        <p:nvSpPr>
          <p:cNvPr id="140" name="Google Shape;140;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Why</a:t>
            </a:r>
            <a:endParaRPr/>
          </a:p>
        </p:txBody>
      </p:sp>
      <p:sp>
        <p:nvSpPr>
          <p:cNvPr id="146" name="Google Shape;146;p19"/>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Determine the topics of the jokes</a:t>
            </a:r>
            <a:endParaRPr/>
          </a:p>
          <a:p>
            <a:pPr marL="457200" lvl="0" indent="0" algn="l" rtl="0">
              <a:spcBef>
                <a:spcPts val="600"/>
              </a:spcBef>
              <a:spcAft>
                <a:spcPts val="0"/>
              </a:spcAft>
              <a:buNone/>
            </a:pPr>
            <a:endParaRPr/>
          </a:p>
          <a:p>
            <a:pPr marL="457200" lvl="0" indent="-381000" algn="l" rtl="0">
              <a:spcBef>
                <a:spcPts val="600"/>
              </a:spcBef>
              <a:spcAft>
                <a:spcPts val="0"/>
              </a:spcAft>
              <a:buSzPts val="2400"/>
              <a:buChar char="▰"/>
            </a:pPr>
            <a:r>
              <a:rPr lang="en"/>
              <a:t>Categorize the jokes</a:t>
            </a:r>
            <a:endParaRPr/>
          </a:p>
          <a:p>
            <a:pPr marL="0" lvl="0" indent="0" algn="l" rtl="0">
              <a:spcBef>
                <a:spcPts val="600"/>
              </a:spcBef>
              <a:spcAft>
                <a:spcPts val="0"/>
              </a:spcAft>
              <a:buNone/>
            </a:pPr>
            <a:endParaRPr/>
          </a:p>
          <a:p>
            <a:pPr marL="457200" lvl="0" indent="-381000" algn="l" rtl="0">
              <a:spcBef>
                <a:spcPts val="600"/>
              </a:spcBef>
              <a:spcAft>
                <a:spcPts val="0"/>
              </a:spcAft>
              <a:buSzPts val="2400"/>
              <a:buChar char="▰"/>
            </a:pPr>
            <a:r>
              <a:rPr lang="en"/>
              <a:t>Figure out preferences of each cluster</a:t>
            </a:r>
            <a:endParaRPr/>
          </a:p>
          <a:p>
            <a:pPr marL="0" lvl="0" indent="0" algn="l" rtl="0">
              <a:spcBef>
                <a:spcPts val="600"/>
              </a:spcBef>
              <a:spcAft>
                <a:spcPts val="0"/>
              </a:spcAft>
              <a:buNone/>
            </a:pPr>
            <a:endParaRPr/>
          </a:p>
        </p:txBody>
      </p:sp>
      <p:sp>
        <p:nvSpPr>
          <p:cNvPr id="147" name="Google Shape;147;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959</Words>
  <Application>Microsoft Office PowerPoint</Application>
  <PresentationFormat>On-screen Show (16:9)</PresentationFormat>
  <Paragraphs>232</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Titillium Web</vt:lpstr>
      <vt:lpstr>Montserrat</vt:lpstr>
      <vt:lpstr>Roboto</vt:lpstr>
      <vt:lpstr>Arial</vt:lpstr>
      <vt:lpstr>Chivo Light</vt:lpstr>
      <vt:lpstr>Corsiva</vt:lpstr>
      <vt:lpstr>Titillium Web Light</vt:lpstr>
      <vt:lpstr>Ninacor template</vt:lpstr>
      <vt:lpstr>Jokes Recommendation System</vt:lpstr>
      <vt:lpstr>1. Introduction</vt:lpstr>
      <vt:lpstr>Dataset</vt:lpstr>
      <vt:lpstr>DATASET</vt:lpstr>
      <vt:lpstr>JOKES</vt:lpstr>
      <vt:lpstr>Objective</vt:lpstr>
      <vt:lpstr>Exploring the Jokes</vt:lpstr>
      <vt:lpstr>Why Read?</vt:lpstr>
      <vt:lpstr>Why</vt:lpstr>
      <vt:lpstr>A PICTURE</vt:lpstr>
      <vt:lpstr>A PICTURE</vt:lpstr>
      <vt:lpstr>2. Data Preparation</vt:lpstr>
      <vt:lpstr>The Data</vt:lpstr>
      <vt:lpstr>Fill in with?</vt:lpstr>
      <vt:lpstr>3. Clustering</vt:lpstr>
      <vt:lpstr>K-means</vt:lpstr>
      <vt:lpstr>DBScan</vt:lpstr>
      <vt:lpstr>Hierarchical Clustering</vt:lpstr>
      <vt:lpstr>Therefore we use K-means (cosine)</vt:lpstr>
      <vt:lpstr>4. Cluster Preferences</vt:lpstr>
      <vt:lpstr>Overall Behaviour</vt:lpstr>
      <vt:lpstr>Random Forest Regression</vt:lpstr>
      <vt:lpstr>Explore some of the most important features</vt:lpstr>
      <vt:lpstr>5. Application</vt:lpstr>
      <vt:lpstr>Focus:</vt:lpstr>
      <vt:lpstr>Steps to create recommendation system:</vt:lpstr>
      <vt:lpstr>Step 1: Classify users</vt:lpstr>
      <vt:lpstr>Step 2: Predict Jokes</vt:lpstr>
      <vt:lpstr>6. Validation</vt:lpstr>
      <vt:lpstr>Effectiveness is dependent on:</vt:lpstr>
      <vt:lpstr>Accuracy of cluster in predicting joke ratings</vt:lpstr>
      <vt:lpstr>un-clustered data Predicted vs real score distance </vt:lpstr>
      <vt:lpstr>STD DEV Black-Without clusters Coloured-the 5 clusters</vt:lpstr>
      <vt:lpstr>Accuracy of clustering user in correct cluster</vt:lpstr>
      <vt:lpstr>95++%</vt:lpstr>
      <vt:lpstr>86++% </vt:lpstr>
      <vt:lpstr>Validation logic:</vt:lpstr>
      <vt:lpstr>Parts assignment: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Jokes Recommendation System</dc:title>
  <cp:lastModifiedBy>#SIM SHI QIAN#</cp:lastModifiedBy>
  <cp:revision>4</cp:revision>
  <dcterms:modified xsi:type="dcterms:W3CDTF">2020-04-16T09:39:43Z</dcterms:modified>
</cp:coreProperties>
</file>